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59" r:id="rId3"/>
    <p:sldId id="257" r:id="rId4"/>
    <p:sldId id="260" r:id="rId5"/>
    <p:sldId id="261" r:id="rId6"/>
    <p:sldId id="262" r:id="rId7"/>
    <p:sldId id="263" r:id="rId8"/>
    <p:sldId id="264" r:id="rId9"/>
    <p:sldId id="265" r:id="rId10"/>
    <p:sldId id="266" r:id="rId11"/>
    <p:sldId id="267" r:id="rId12"/>
    <p:sldId id="268" r:id="rId13"/>
    <p:sldId id="269" r:id="rId14"/>
    <p:sldId id="277" r:id="rId15"/>
    <p:sldId id="278" r:id="rId16"/>
    <p:sldId id="279" r:id="rId17"/>
    <p:sldId id="280" r:id="rId18"/>
    <p:sldId id="284" r:id="rId19"/>
    <p:sldId id="281" r:id="rId20"/>
    <p:sldId id="283" r:id="rId21"/>
    <p:sldId id="270" r:id="rId22"/>
    <p:sldId id="275" r:id="rId23"/>
    <p:sldId id="285" r:id="rId24"/>
    <p:sldId id="274" r:id="rId25"/>
    <p:sldId id="271" r:id="rId26"/>
    <p:sldId id="258" r:id="rId27"/>
  </p:sldIdLst>
  <p:sldSz cx="9144000" cy="6858000" type="screen4x3"/>
  <p:notesSz cx="9144000" cy="6858000"/>
  <p:defaultTextStyle>
    <a:defPPr>
      <a:defRPr lang="en-US"/>
    </a:defPPr>
    <a:lvl1pPr marL="0" algn="l" defTabSz="436381" rtl="0" eaLnBrk="1" latinLnBrk="0" hangingPunct="1">
      <a:defRPr sz="1800" kern="1200">
        <a:solidFill>
          <a:schemeClr val="tx1"/>
        </a:solidFill>
        <a:latin typeface="+mn-lt"/>
        <a:ea typeface="+mn-ea"/>
        <a:cs typeface="+mn-cs"/>
      </a:defRPr>
    </a:lvl1pPr>
    <a:lvl2pPr marL="436381" algn="l" defTabSz="436381" rtl="0" eaLnBrk="1" latinLnBrk="0" hangingPunct="1">
      <a:defRPr sz="1800" kern="1200">
        <a:solidFill>
          <a:schemeClr val="tx1"/>
        </a:solidFill>
        <a:latin typeface="+mn-lt"/>
        <a:ea typeface="+mn-ea"/>
        <a:cs typeface="+mn-cs"/>
      </a:defRPr>
    </a:lvl2pPr>
    <a:lvl3pPr marL="872761" algn="l" defTabSz="436381" rtl="0" eaLnBrk="1" latinLnBrk="0" hangingPunct="1">
      <a:defRPr sz="1800" kern="1200">
        <a:solidFill>
          <a:schemeClr val="tx1"/>
        </a:solidFill>
        <a:latin typeface="+mn-lt"/>
        <a:ea typeface="+mn-ea"/>
        <a:cs typeface="+mn-cs"/>
      </a:defRPr>
    </a:lvl3pPr>
    <a:lvl4pPr marL="1309142" algn="l" defTabSz="436381" rtl="0" eaLnBrk="1" latinLnBrk="0" hangingPunct="1">
      <a:defRPr sz="1800" kern="1200">
        <a:solidFill>
          <a:schemeClr val="tx1"/>
        </a:solidFill>
        <a:latin typeface="+mn-lt"/>
        <a:ea typeface="+mn-ea"/>
        <a:cs typeface="+mn-cs"/>
      </a:defRPr>
    </a:lvl4pPr>
    <a:lvl5pPr marL="1745523" algn="l" defTabSz="436381" rtl="0" eaLnBrk="1" latinLnBrk="0" hangingPunct="1">
      <a:defRPr sz="1800" kern="1200">
        <a:solidFill>
          <a:schemeClr val="tx1"/>
        </a:solidFill>
        <a:latin typeface="+mn-lt"/>
        <a:ea typeface="+mn-ea"/>
        <a:cs typeface="+mn-cs"/>
      </a:defRPr>
    </a:lvl5pPr>
    <a:lvl6pPr marL="2181903" algn="l" defTabSz="436381" rtl="0" eaLnBrk="1" latinLnBrk="0" hangingPunct="1">
      <a:defRPr sz="1800" kern="1200">
        <a:solidFill>
          <a:schemeClr val="tx1"/>
        </a:solidFill>
        <a:latin typeface="+mn-lt"/>
        <a:ea typeface="+mn-ea"/>
        <a:cs typeface="+mn-cs"/>
      </a:defRPr>
    </a:lvl6pPr>
    <a:lvl7pPr marL="2618284" algn="l" defTabSz="436381" rtl="0" eaLnBrk="1" latinLnBrk="0" hangingPunct="1">
      <a:defRPr sz="1800" kern="1200">
        <a:solidFill>
          <a:schemeClr val="tx1"/>
        </a:solidFill>
        <a:latin typeface="+mn-lt"/>
        <a:ea typeface="+mn-ea"/>
        <a:cs typeface="+mn-cs"/>
      </a:defRPr>
    </a:lvl7pPr>
    <a:lvl8pPr marL="3054664" algn="l" defTabSz="436381" rtl="0" eaLnBrk="1" latinLnBrk="0" hangingPunct="1">
      <a:defRPr sz="1800" kern="1200">
        <a:solidFill>
          <a:schemeClr val="tx1"/>
        </a:solidFill>
        <a:latin typeface="+mn-lt"/>
        <a:ea typeface="+mn-ea"/>
        <a:cs typeface="+mn-cs"/>
      </a:defRPr>
    </a:lvl8pPr>
    <a:lvl9pPr marL="3491045" algn="l" defTabSz="436381"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Untitled Section" id="{4F8EA2AA-3AC6-184D-BB71-7F0F57CB581C}">
          <p14:sldIdLst>
            <p14:sldId id="256"/>
            <p14:sldId id="257"/>
            <p14:sldId id="258"/>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2A2A28"/>
    <a:srgbClr val="6A0D15"/>
    <a:srgbClr val="5A5A59"/>
    <a:srgbClr val="D63E2E"/>
    <a:srgbClr val="47474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85842" autoAdjust="0"/>
  </p:normalViewPr>
  <p:slideViewPr>
    <p:cSldViewPr snapToGrid="0" snapToObjects="1">
      <p:cViewPr varScale="1">
        <p:scale>
          <a:sx n="62" d="100"/>
          <a:sy n="62" d="100"/>
        </p:scale>
        <p:origin x="-13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
    </p:cViewPr>
  </p:sorterViewPr>
  <p:notesViewPr>
    <p:cSldViewPr snapToGrid="0" snapToObjects="1">
      <p:cViewPr varScale="1">
        <p:scale>
          <a:sx n="125" d="100"/>
          <a:sy n="125" d="100"/>
        </p:scale>
        <p:origin x="-3272" y="-112"/>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A2B9F73E-6514-484D-AED0-E616D39F262A}" type="datetimeFigureOut">
              <a:rPr lang="en-US" smtClean="0"/>
              <a:pPr/>
              <a:t>9/3/2014</a:t>
            </a:fld>
            <a:endParaRPr lang="en-US" dirty="0"/>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B9BD9CD6-88E5-CD48-85EC-E5CD2CA04FEA}" type="slidenum">
              <a:rPr lang="en-US" smtClean="0"/>
              <a:pPr/>
              <a:t>‹nº›</a:t>
            </a:fld>
            <a:endParaRPr lang="en-US" dirty="0"/>
          </a:p>
        </p:txBody>
      </p:sp>
    </p:spTree>
    <p:extLst>
      <p:ext uri="{BB962C8B-B14F-4D97-AF65-F5344CB8AC3E}">
        <p14:creationId xmlns="" xmlns:p14="http://schemas.microsoft.com/office/powerpoint/2010/main" val="1788450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F4AC145B-F161-7D41-B934-884A276EBA70}" type="datetimeFigureOut">
              <a:rPr lang="en-US" smtClean="0"/>
              <a:pPr/>
              <a:t>9/3/2014</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smtClean="0"/>
              <a:t>JJHJJJGJJ</a:t>
            </a:r>
            <a:endParaRPr lang="en-US" dirty="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68E7AD0-AAFD-B44E-AB2D-AFC78171623D}" type="slidenum">
              <a:rPr lang="en-US" smtClean="0"/>
              <a:pPr/>
              <a:t>‹nº›</a:t>
            </a:fld>
            <a:endParaRPr lang="en-US" dirty="0"/>
          </a:p>
        </p:txBody>
      </p:sp>
    </p:spTree>
    <p:extLst>
      <p:ext uri="{BB962C8B-B14F-4D97-AF65-F5344CB8AC3E}">
        <p14:creationId xmlns="" xmlns:p14="http://schemas.microsoft.com/office/powerpoint/2010/main" val="1499135651"/>
      </p:ext>
    </p:extLst>
  </p:cSld>
  <p:clrMap bg1="lt1" tx1="dk1" bg2="lt2" tx2="dk2" accent1="accent1" accent2="accent2" accent3="accent3" accent4="accent4" accent5="accent5" accent6="accent6" hlink="hlink" folHlink="folHlink"/>
  <p:notesStyle>
    <a:lvl1pPr marL="0" algn="l" defTabSz="436381" rtl="0" eaLnBrk="1" latinLnBrk="0" hangingPunct="1">
      <a:defRPr sz="1100" kern="1200">
        <a:solidFill>
          <a:schemeClr val="tx1"/>
        </a:solidFill>
        <a:latin typeface="+mn-lt"/>
        <a:ea typeface="+mn-ea"/>
        <a:cs typeface="+mn-cs"/>
      </a:defRPr>
    </a:lvl1pPr>
    <a:lvl2pPr marL="436381" algn="l" defTabSz="436381" rtl="0" eaLnBrk="1" latinLnBrk="0" hangingPunct="1">
      <a:defRPr sz="1100" kern="1200">
        <a:solidFill>
          <a:schemeClr val="tx1"/>
        </a:solidFill>
        <a:latin typeface="+mn-lt"/>
        <a:ea typeface="+mn-ea"/>
        <a:cs typeface="+mn-cs"/>
      </a:defRPr>
    </a:lvl2pPr>
    <a:lvl3pPr marL="872761" algn="l" defTabSz="436381" rtl="0" eaLnBrk="1" latinLnBrk="0" hangingPunct="1">
      <a:defRPr sz="1100" kern="1200">
        <a:solidFill>
          <a:schemeClr val="tx1"/>
        </a:solidFill>
        <a:latin typeface="+mn-lt"/>
        <a:ea typeface="+mn-ea"/>
        <a:cs typeface="+mn-cs"/>
      </a:defRPr>
    </a:lvl3pPr>
    <a:lvl4pPr marL="1309142" algn="l" defTabSz="436381" rtl="0" eaLnBrk="1" latinLnBrk="0" hangingPunct="1">
      <a:defRPr sz="1100" kern="1200">
        <a:solidFill>
          <a:schemeClr val="tx1"/>
        </a:solidFill>
        <a:latin typeface="+mn-lt"/>
        <a:ea typeface="+mn-ea"/>
        <a:cs typeface="+mn-cs"/>
      </a:defRPr>
    </a:lvl4pPr>
    <a:lvl5pPr marL="1745523" algn="l" defTabSz="436381" rtl="0" eaLnBrk="1" latinLnBrk="0" hangingPunct="1">
      <a:defRPr sz="1100" kern="1200">
        <a:solidFill>
          <a:schemeClr val="tx1"/>
        </a:solidFill>
        <a:latin typeface="+mn-lt"/>
        <a:ea typeface="+mn-ea"/>
        <a:cs typeface="+mn-cs"/>
      </a:defRPr>
    </a:lvl5pPr>
    <a:lvl6pPr marL="2181903" algn="l" defTabSz="436381" rtl="0" eaLnBrk="1" latinLnBrk="0" hangingPunct="1">
      <a:defRPr sz="1100" kern="1200">
        <a:solidFill>
          <a:schemeClr val="tx1"/>
        </a:solidFill>
        <a:latin typeface="+mn-lt"/>
        <a:ea typeface="+mn-ea"/>
        <a:cs typeface="+mn-cs"/>
      </a:defRPr>
    </a:lvl6pPr>
    <a:lvl7pPr marL="2618284" algn="l" defTabSz="436381" rtl="0" eaLnBrk="1" latinLnBrk="0" hangingPunct="1">
      <a:defRPr sz="1100" kern="1200">
        <a:solidFill>
          <a:schemeClr val="tx1"/>
        </a:solidFill>
        <a:latin typeface="+mn-lt"/>
        <a:ea typeface="+mn-ea"/>
        <a:cs typeface="+mn-cs"/>
      </a:defRPr>
    </a:lvl7pPr>
    <a:lvl8pPr marL="3054664" algn="l" defTabSz="436381" rtl="0" eaLnBrk="1" latinLnBrk="0" hangingPunct="1">
      <a:defRPr sz="1100" kern="1200">
        <a:solidFill>
          <a:schemeClr val="tx1"/>
        </a:solidFill>
        <a:latin typeface="+mn-lt"/>
        <a:ea typeface="+mn-ea"/>
        <a:cs typeface="+mn-cs"/>
      </a:defRPr>
    </a:lvl8pPr>
    <a:lvl9pPr marL="3491045" algn="l" defTabSz="43638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5179484" y="6513910"/>
            <a:ext cx="3962400" cy="342900"/>
          </a:xfrm>
          <a:prstGeom prst="rect">
            <a:avLst/>
          </a:prstGeom>
          <a:noFill/>
          <a:ln w="9525">
            <a:noFill/>
            <a:miter lim="800000"/>
            <a:headEnd/>
            <a:tailEnd/>
          </a:ln>
        </p:spPr>
        <p:txBody>
          <a:bodyPr anchor="b"/>
          <a:lstStyle/>
          <a:p>
            <a:pPr algn="r"/>
            <a:fld id="{D934D979-276D-494F-8F70-BCED2A3BEB73}" type="slidenum">
              <a:rPr lang="pt-BR" sz="1200">
                <a:solidFill>
                  <a:schemeClr val="bg1"/>
                </a:solidFill>
                <a:cs typeface="Lucida Sans Unicode" pitchFamily="34" charset="0"/>
              </a:rPr>
              <a:pPr algn="r"/>
              <a:t>6</a:t>
            </a:fld>
            <a:endParaRPr lang="pt-BR" sz="1200">
              <a:solidFill>
                <a:schemeClr val="bg1"/>
              </a:solidFill>
              <a:cs typeface="Lucida Sans Unicode"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ＭＳ Ｐゴシック" pitchFamily="34" charset="-128"/>
              </a:rPr>
              <a:t>The partnership between the Ministry of Health and the Ministry of Science and Technology allowed for the eHealth Brazil Program to be integrated with the Telemedicine University Network (RUTE), that includes fifty seven university hospitals.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5179484" y="6513910"/>
            <a:ext cx="3962400" cy="342900"/>
          </a:xfrm>
          <a:prstGeom prst="rect">
            <a:avLst/>
          </a:prstGeom>
          <a:noFill/>
          <a:ln w="9525">
            <a:noFill/>
            <a:miter lim="800000"/>
            <a:headEnd/>
            <a:tailEnd/>
          </a:ln>
        </p:spPr>
        <p:txBody>
          <a:bodyPr anchor="b"/>
          <a:lstStyle/>
          <a:p>
            <a:pPr algn="r"/>
            <a:fld id="{70158BBB-C67D-4C50-81E3-60FCAD0B25F3}" type="slidenum">
              <a:rPr lang="pt-BR" sz="1200">
                <a:solidFill>
                  <a:schemeClr val="bg1"/>
                </a:solidFill>
                <a:cs typeface="Lucida Sans Unicode" pitchFamily="34" charset="0"/>
              </a:rPr>
              <a:pPr algn="r"/>
              <a:t>7</a:t>
            </a:fld>
            <a:endParaRPr lang="pt-BR" sz="1200">
              <a:solidFill>
                <a:schemeClr val="bg1"/>
              </a:solidFill>
              <a:cs typeface="Lucida Sans Unicode"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ＭＳ Ｐゴシック" pitchFamily="34" charset="-128"/>
              </a:rPr>
              <a:t>The partnership between the Ministry of Health and the Ministry of Science and Technology allowed for the eHealth Brazil Program to be integrated with the Telemedicine University Network (RUTE), that includes fifty seven university hospitals.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8E7AD0-AAFD-B44E-AB2D-AFC78171623D}" type="slidenum">
              <a:rPr lang="en-US" smtClean="0"/>
              <a:pPr/>
              <a:t>25</a:t>
            </a:fld>
            <a:endParaRPr lang="en-US"/>
          </a:p>
        </p:txBody>
      </p:sp>
    </p:spTree>
    <p:extLst>
      <p:ext uri="{BB962C8B-B14F-4D97-AF65-F5344CB8AC3E}">
        <p14:creationId xmlns:p14="http://schemas.microsoft.com/office/powerpoint/2010/main" xmlns="" val="1695505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8E7AD0-AAFD-B44E-AB2D-AFC78171623D}" type="slidenum">
              <a:rPr lang="en-US" smtClean="0"/>
              <a:pPr/>
              <a:t>26</a:t>
            </a:fld>
            <a:endParaRPr lang="en-US"/>
          </a:p>
        </p:txBody>
      </p:sp>
    </p:spTree>
    <p:extLst>
      <p:ext uri="{BB962C8B-B14F-4D97-AF65-F5344CB8AC3E}">
        <p14:creationId xmlns="" xmlns:p14="http://schemas.microsoft.com/office/powerpoint/2010/main" val="1695505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1"/>
          <p:cNvSpPr txBox="1">
            <a:spLocks/>
          </p:cNvSpPr>
          <p:nvPr userDrawn="1"/>
        </p:nvSpPr>
        <p:spPr>
          <a:xfrm>
            <a:off x="685800" y="3966462"/>
            <a:ext cx="7772400" cy="1470025"/>
          </a:xfrm>
          <a:prstGeom prst="rect">
            <a:avLst/>
          </a:prstGeom>
        </p:spPr>
        <p:txBody>
          <a:bodyPr vert="horz" lIns="87276" tIns="43638" rIns="87276" bIns="43638" rtlCol="0" anchor="ctr">
            <a:normAutofit/>
          </a:bodyPr>
          <a:lstStyle>
            <a:lvl1pPr algn="ctr" defTabSz="497754" rtl="0" eaLnBrk="1" latinLnBrk="0" hangingPunct="1">
              <a:spcBef>
                <a:spcPct val="0"/>
              </a:spcBef>
              <a:buNone/>
              <a:defRPr sz="4800" kern="1200">
                <a:solidFill>
                  <a:schemeClr val="tx1"/>
                </a:solidFill>
                <a:latin typeface="+mj-lt"/>
                <a:ea typeface="+mj-ea"/>
                <a:cs typeface="+mj-cs"/>
              </a:defRPr>
            </a:lvl1pPr>
          </a:lstStyle>
          <a:p>
            <a:endParaRPr lang="en-US" sz="3500" b="1" dirty="0">
              <a:solidFill>
                <a:srgbClr val="2A2A28"/>
              </a:solidFill>
              <a:latin typeface="Myriad Pro"/>
              <a:cs typeface="Myriad Pro"/>
            </a:endParaRPr>
          </a:p>
        </p:txBody>
      </p:sp>
      <p:pic>
        <p:nvPicPr>
          <p:cNvPr id="3" name="Picture 2" descr="RNP_FORUM_TELES-SAÚDE_2014_Apresentação-pptx_4;3px.jp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666" y="0"/>
            <a:ext cx="9142334" cy="6858000"/>
          </a:xfrm>
          <a:prstGeom prst="rect">
            <a:avLst/>
          </a:prstGeom>
        </p:spPr>
      </p:pic>
      <p:sp>
        <p:nvSpPr>
          <p:cNvPr id="4" name="Espaço Reservado para Texto 3"/>
          <p:cNvSpPr>
            <a:spLocks noGrp="1"/>
          </p:cNvSpPr>
          <p:nvPr>
            <p:ph type="body" sz="quarter" idx="10"/>
          </p:nvPr>
        </p:nvSpPr>
        <p:spPr>
          <a:xfrm>
            <a:off x="685801" y="4094647"/>
            <a:ext cx="8040756" cy="2624205"/>
          </a:xfrm>
          <a:prstGeom prst="rect">
            <a:avLst/>
          </a:prstGeom>
        </p:spPr>
        <p:txBody>
          <a:bodyPr/>
          <a:lstStyle>
            <a:lvl1pPr marL="0" indent="0" algn="ctr">
              <a:buNone/>
              <a:defRPr sz="3200">
                <a:latin typeface="Myriad Pro"/>
              </a:defRPr>
            </a:lvl1pPr>
          </a:lstStyle>
          <a:p>
            <a:pPr lvl="0"/>
            <a:endParaRPr lang="pt-BR" sz="3500" b="1" dirty="0" smtClean="0">
              <a:solidFill>
                <a:srgbClr val="2A2A28"/>
              </a:solidFill>
              <a:latin typeface="Myriad Pro"/>
            </a:endParaRPr>
          </a:p>
        </p:txBody>
      </p:sp>
    </p:spTree>
    <p:extLst>
      <p:ext uri="{BB962C8B-B14F-4D97-AF65-F5344CB8AC3E}">
        <p14:creationId xmlns="" xmlns:p14="http://schemas.microsoft.com/office/powerpoint/2010/main" val="32161017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RNP_FORUM_TELES-SAÚDE_2014_Apresentação-pptx_4;3px-01.jp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666" y="0"/>
            <a:ext cx="9142334" cy="6858000"/>
          </a:xfrm>
          <a:prstGeom prst="rect">
            <a:avLst/>
          </a:prstGeom>
        </p:spPr>
      </p:pic>
      <p:sp>
        <p:nvSpPr>
          <p:cNvPr id="14" name="Espaço Reservado para Texto 13"/>
          <p:cNvSpPr>
            <a:spLocks noGrp="1"/>
          </p:cNvSpPr>
          <p:nvPr>
            <p:ph type="body" sz="quarter" idx="22" hasCustomPrompt="1"/>
          </p:nvPr>
        </p:nvSpPr>
        <p:spPr>
          <a:xfrm>
            <a:off x="1253519" y="139663"/>
            <a:ext cx="7480343" cy="618821"/>
          </a:xfrm>
          <a:prstGeom prst="rect">
            <a:avLst/>
          </a:prstGeom>
        </p:spPr>
        <p:txBody>
          <a:bodyPr lIns="80165" tIns="40083" rIns="80165" bIns="40083"/>
          <a:lstStyle>
            <a:lvl1pPr>
              <a:buNone/>
              <a:defRPr sz="2500" b="1" i="1" baseline="0">
                <a:solidFill>
                  <a:srgbClr val="5A5A59"/>
                </a:solidFill>
                <a:latin typeface="Myriad Pro" pitchFamily="34" charset="0"/>
              </a:defRPr>
            </a:lvl1pPr>
          </a:lstStyle>
          <a:p>
            <a:pPr lvl="0"/>
            <a:r>
              <a:rPr lang="pt-BR" dirty="0" smtClean="0"/>
              <a:t>Loren </a:t>
            </a:r>
            <a:r>
              <a:rPr lang="pt-BR" dirty="0" err="1" smtClean="0"/>
              <a:t>ipsum</a:t>
            </a:r>
            <a:r>
              <a:rPr lang="pt-BR" dirty="0" smtClean="0"/>
              <a:t> </a:t>
            </a:r>
            <a:r>
              <a:rPr lang="pt-BR" dirty="0" err="1" smtClean="0"/>
              <a:t>dolor</a:t>
            </a:r>
            <a:r>
              <a:rPr lang="pt-BR" dirty="0" smtClean="0"/>
              <a:t> </a:t>
            </a:r>
            <a:r>
              <a:rPr lang="pt-BR" dirty="0" err="1" smtClean="0"/>
              <a:t>sit</a:t>
            </a:r>
            <a:r>
              <a:rPr lang="pt-BR" dirty="0" smtClean="0"/>
              <a:t> </a:t>
            </a:r>
            <a:r>
              <a:rPr lang="pt-BR" dirty="0" err="1" smtClean="0"/>
              <a:t>amet</a:t>
            </a:r>
            <a:r>
              <a:rPr lang="pt-BR" dirty="0" smtClean="0"/>
              <a:t>.</a:t>
            </a:r>
            <a:endParaRPr lang="pt-BR" dirty="0"/>
          </a:p>
        </p:txBody>
      </p:sp>
      <p:sp>
        <p:nvSpPr>
          <p:cNvPr id="21" name="Espaço Reservado para Texto 11"/>
          <p:cNvSpPr>
            <a:spLocks noGrp="1"/>
          </p:cNvSpPr>
          <p:nvPr>
            <p:ph type="body" sz="quarter" idx="24" hasCustomPrompt="1"/>
          </p:nvPr>
        </p:nvSpPr>
        <p:spPr>
          <a:xfrm>
            <a:off x="1254036" y="1175927"/>
            <a:ext cx="7480343" cy="4529134"/>
          </a:xfrm>
          <a:prstGeom prst="rect">
            <a:avLst/>
          </a:prstGeom>
        </p:spPr>
        <p:txBody>
          <a:bodyPr lIns="80165" tIns="40083" rIns="80165" bIns="40083"/>
          <a:lstStyle>
            <a:lvl1pPr>
              <a:buFont typeface="Arial" pitchFamily="34" charset="0"/>
              <a:buChar char="•"/>
              <a:defRPr sz="2400">
                <a:latin typeface="Arial"/>
                <a:cs typeface="Arial"/>
              </a:defRPr>
            </a:lvl1pPr>
          </a:lstStyle>
          <a:p>
            <a:pPr lvl="0"/>
            <a:r>
              <a:rPr lang="pt-BR" dirty="0" err="1" smtClean="0"/>
              <a:t>Lorem</a:t>
            </a:r>
            <a:r>
              <a:rPr lang="pt-BR" dirty="0" smtClean="0"/>
              <a:t> </a:t>
            </a:r>
            <a:r>
              <a:rPr lang="pt-BR" dirty="0" err="1" smtClean="0"/>
              <a:t>ipsum</a:t>
            </a:r>
            <a:r>
              <a:rPr lang="pt-BR" dirty="0" smtClean="0"/>
              <a:t> </a:t>
            </a:r>
            <a:r>
              <a:rPr lang="pt-BR" dirty="0" err="1" smtClean="0"/>
              <a:t>dolor</a:t>
            </a:r>
            <a:r>
              <a:rPr lang="pt-BR" dirty="0" smtClean="0"/>
              <a:t> </a:t>
            </a:r>
            <a:r>
              <a:rPr lang="pt-BR" dirty="0" err="1" smtClean="0"/>
              <a:t>sit</a:t>
            </a:r>
            <a:r>
              <a:rPr lang="pt-BR" dirty="0" smtClean="0"/>
              <a:t> </a:t>
            </a:r>
            <a:r>
              <a:rPr lang="pt-BR" dirty="0" err="1" smtClean="0"/>
              <a:t>amet</a:t>
            </a:r>
            <a:r>
              <a:rPr lang="pt-BR" dirty="0" smtClean="0"/>
              <a:t>, </a:t>
            </a:r>
            <a:r>
              <a:rPr lang="pt-BR" dirty="0" err="1" smtClean="0"/>
              <a:t>consectetuer</a:t>
            </a:r>
            <a:r>
              <a:rPr lang="pt-BR" dirty="0" smtClean="0"/>
              <a:t> </a:t>
            </a:r>
            <a:r>
              <a:rPr lang="pt-BR" dirty="0" err="1" smtClean="0"/>
              <a:t>adipiscing</a:t>
            </a:r>
            <a:r>
              <a:rPr lang="pt-BR" dirty="0" smtClean="0"/>
              <a:t> </a:t>
            </a:r>
            <a:r>
              <a:rPr lang="pt-BR" dirty="0" err="1" smtClean="0"/>
              <a:t>elit</a:t>
            </a:r>
            <a:r>
              <a:rPr lang="pt-BR" dirty="0" smtClean="0"/>
              <a:t>, </a:t>
            </a:r>
            <a:r>
              <a:rPr lang="pt-BR" dirty="0" err="1" smtClean="0"/>
              <a:t>sed</a:t>
            </a:r>
            <a:r>
              <a:rPr lang="pt-BR" dirty="0" smtClean="0"/>
              <a:t> </a:t>
            </a:r>
            <a:r>
              <a:rPr lang="pt-BR" dirty="0" err="1" smtClean="0"/>
              <a:t>diam</a:t>
            </a:r>
            <a:r>
              <a:rPr lang="pt-BR" dirty="0" smtClean="0"/>
              <a:t> </a:t>
            </a:r>
            <a:r>
              <a:rPr lang="pt-BR" dirty="0" err="1" smtClean="0"/>
              <a:t>nonummy</a:t>
            </a:r>
            <a:r>
              <a:rPr lang="pt-BR" dirty="0" smtClean="0"/>
              <a:t> </a:t>
            </a:r>
            <a:r>
              <a:rPr lang="pt-BR" dirty="0" err="1" smtClean="0"/>
              <a:t>nibh</a:t>
            </a:r>
            <a:r>
              <a:rPr lang="pt-BR" dirty="0" smtClean="0"/>
              <a:t> </a:t>
            </a:r>
            <a:r>
              <a:rPr lang="pt-BR" dirty="0" err="1" smtClean="0"/>
              <a:t>euismod</a:t>
            </a:r>
            <a:r>
              <a:rPr lang="pt-BR" dirty="0" smtClean="0"/>
              <a:t> </a:t>
            </a:r>
            <a:r>
              <a:rPr lang="pt-BR" dirty="0" err="1" smtClean="0"/>
              <a:t>tincidunt</a:t>
            </a:r>
            <a:r>
              <a:rPr lang="pt-BR" dirty="0" smtClean="0"/>
              <a:t> ut </a:t>
            </a:r>
            <a:r>
              <a:rPr lang="pt-BR" dirty="0" err="1" smtClean="0"/>
              <a:t>laoreet</a:t>
            </a:r>
            <a:r>
              <a:rPr lang="pt-BR" dirty="0" smtClean="0"/>
              <a:t> </a:t>
            </a:r>
            <a:r>
              <a:rPr lang="pt-BR" dirty="0" err="1" smtClean="0"/>
              <a:t>dolore</a:t>
            </a:r>
            <a:r>
              <a:rPr lang="pt-BR" dirty="0" smtClean="0"/>
              <a:t> magna </a:t>
            </a:r>
            <a:r>
              <a:rPr lang="pt-BR" dirty="0" err="1" smtClean="0"/>
              <a:t>aliquam</a:t>
            </a:r>
            <a:r>
              <a:rPr lang="pt-BR" dirty="0" smtClean="0"/>
              <a:t> </a:t>
            </a:r>
            <a:r>
              <a:rPr lang="pt-BR" dirty="0" err="1" smtClean="0"/>
              <a:t>erat</a:t>
            </a:r>
            <a:r>
              <a:rPr lang="pt-BR" dirty="0" smtClean="0"/>
              <a:t> </a:t>
            </a:r>
            <a:r>
              <a:rPr lang="pt-BR" dirty="0" err="1" smtClean="0"/>
              <a:t>volutpat</a:t>
            </a:r>
            <a:r>
              <a:rPr lang="pt-BR" dirty="0" smtClean="0"/>
              <a:t>. Ut </a:t>
            </a:r>
            <a:r>
              <a:rPr lang="pt-BR" dirty="0" err="1" smtClean="0"/>
              <a:t>wisi</a:t>
            </a:r>
            <a:r>
              <a:rPr lang="pt-BR" dirty="0" smtClean="0"/>
              <a:t> </a:t>
            </a:r>
            <a:r>
              <a:rPr lang="pt-BR" dirty="0" err="1" smtClean="0"/>
              <a:t>enim</a:t>
            </a:r>
            <a:r>
              <a:rPr lang="pt-BR" dirty="0" smtClean="0"/>
              <a:t> ad </a:t>
            </a:r>
            <a:r>
              <a:rPr lang="pt-BR" dirty="0" err="1" smtClean="0"/>
              <a:t>minim</a:t>
            </a:r>
            <a:r>
              <a:rPr lang="pt-BR" dirty="0" smtClean="0"/>
              <a:t> </a:t>
            </a:r>
            <a:r>
              <a:rPr lang="pt-BR" dirty="0" err="1" smtClean="0"/>
              <a:t>veniam</a:t>
            </a:r>
            <a:r>
              <a:rPr lang="pt-BR" dirty="0" smtClean="0"/>
              <a:t>.</a:t>
            </a:r>
          </a:p>
        </p:txBody>
      </p:sp>
      <p:pic>
        <p:nvPicPr>
          <p:cNvPr id="7" name="Picture 11" descr="Untitled-1.png"/>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363681" y="1010177"/>
            <a:ext cx="692541" cy="715043"/>
          </a:xfrm>
          <a:prstGeom prst="rect">
            <a:avLst/>
          </a:prstGeom>
        </p:spPr>
      </p:pic>
    </p:spTree>
    <p:extLst>
      <p:ext uri="{BB962C8B-B14F-4D97-AF65-F5344CB8AC3E}">
        <p14:creationId xmlns="" xmlns:p14="http://schemas.microsoft.com/office/powerpoint/2010/main" val="25211501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RNP_FORUM_TELES-SAÚDE_2014_Apresentação-pptx_4;3px-02.jp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2334" cy="6858000"/>
          </a:xfrm>
          <a:prstGeom prst="rect">
            <a:avLst/>
          </a:prstGeom>
        </p:spPr>
      </p:pic>
      <p:sp>
        <p:nvSpPr>
          <p:cNvPr id="17" name="Espaço Reservado para Texto 15"/>
          <p:cNvSpPr>
            <a:spLocks noGrp="1"/>
          </p:cNvSpPr>
          <p:nvPr>
            <p:ph type="body" sz="quarter" idx="20" hasCustomPrompt="1"/>
          </p:nvPr>
        </p:nvSpPr>
        <p:spPr>
          <a:xfrm>
            <a:off x="458155" y="3216485"/>
            <a:ext cx="8228649" cy="490651"/>
          </a:xfrm>
          <a:prstGeom prst="rect">
            <a:avLst/>
          </a:prstGeom>
        </p:spPr>
        <p:txBody>
          <a:bodyPr lIns="80165" tIns="40083" rIns="80165" bIns="40083"/>
          <a:lstStyle>
            <a:lvl1pPr algn="ctr">
              <a:buNone/>
              <a:defRPr sz="2300" b="1" i="0" baseline="0">
                <a:solidFill>
                  <a:srgbClr val="6A0D15"/>
                </a:solidFill>
                <a:latin typeface="Myriad Pro" pitchFamily="34" charset="0"/>
              </a:defRPr>
            </a:lvl1pPr>
          </a:lstStyle>
          <a:p>
            <a:pPr lvl="0"/>
            <a:r>
              <a:rPr lang="pt-BR" dirty="0" smtClean="0"/>
              <a:t>NOME</a:t>
            </a:r>
            <a:endParaRPr lang="pt-BR" dirty="0"/>
          </a:p>
        </p:txBody>
      </p:sp>
      <p:sp>
        <p:nvSpPr>
          <p:cNvPr id="20" name="Espaço Reservado para Texto 18"/>
          <p:cNvSpPr>
            <a:spLocks noGrp="1"/>
          </p:cNvSpPr>
          <p:nvPr>
            <p:ph type="body" sz="quarter" idx="21" hasCustomPrompt="1"/>
          </p:nvPr>
        </p:nvSpPr>
        <p:spPr>
          <a:xfrm>
            <a:off x="458155" y="3796035"/>
            <a:ext cx="8228649" cy="452280"/>
          </a:xfrm>
          <a:prstGeom prst="rect">
            <a:avLst/>
          </a:prstGeom>
        </p:spPr>
        <p:txBody>
          <a:bodyPr lIns="80165" tIns="40083" rIns="80165" bIns="40083"/>
          <a:lstStyle>
            <a:lvl1pPr algn="ctr">
              <a:buNone/>
              <a:defRPr sz="2300" b="0" i="0" baseline="0">
                <a:solidFill>
                  <a:srgbClr val="5A5A59"/>
                </a:solidFill>
                <a:latin typeface="Myriad Pro" pitchFamily="34" charset="0"/>
              </a:defRPr>
            </a:lvl1pPr>
          </a:lstStyle>
          <a:p>
            <a:pPr lvl="0"/>
            <a:r>
              <a:rPr lang="pt-BR" dirty="0" smtClean="0"/>
              <a:t>Tel.: + 55.xxx / Email: </a:t>
            </a:r>
            <a:r>
              <a:rPr lang="pt-BR" dirty="0" err="1" smtClean="0"/>
              <a:t>xxx</a:t>
            </a:r>
            <a:endParaRPr lang="pt-BR" dirty="0"/>
          </a:p>
        </p:txBody>
      </p:sp>
    </p:spTree>
    <p:extLst>
      <p:ext uri="{BB962C8B-B14F-4D97-AF65-F5344CB8AC3E}">
        <p14:creationId xmlns="" xmlns:p14="http://schemas.microsoft.com/office/powerpoint/2010/main" val="33298467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pic>
        <p:nvPicPr>
          <p:cNvPr id="4" name="Picture 2" descr="Y:\TELESSAUDE\2011\site MS\Imagens\green-texture-backgrounds-wallpapers.jpg"/>
          <p:cNvPicPr>
            <a:picLocks noChangeAspect="1" noChangeArrowheads="1"/>
          </p:cNvPicPr>
          <p:nvPr userDrawn="1"/>
        </p:nvPicPr>
        <p:blipFill>
          <a:blip r:embed="rId2"/>
          <a:srcRect l="-2"/>
          <a:stretch>
            <a:fillRect/>
          </a:stretch>
        </p:blipFill>
        <p:spPr bwMode="auto">
          <a:xfrm>
            <a:off x="1974850" y="6381750"/>
            <a:ext cx="7169150" cy="487363"/>
          </a:xfrm>
          <a:prstGeom prst="rect">
            <a:avLst/>
          </a:prstGeom>
          <a:noFill/>
          <a:ln w="9525">
            <a:noFill/>
            <a:miter lim="800000"/>
            <a:headEnd/>
            <a:tailEnd/>
          </a:ln>
        </p:spPr>
      </p:pic>
      <p:pic>
        <p:nvPicPr>
          <p:cNvPr id="5" name="Picture 2" descr="Y:\TELESSAUDE\2011\site MS\Imagens\green-texture-backgrounds-wallpapers.jpg"/>
          <p:cNvPicPr>
            <a:picLocks noChangeAspect="1" noChangeArrowheads="1"/>
          </p:cNvPicPr>
          <p:nvPr userDrawn="1"/>
        </p:nvPicPr>
        <p:blipFill>
          <a:blip r:embed="rId3"/>
          <a:srcRect r="-9"/>
          <a:stretch>
            <a:fillRect/>
          </a:stretch>
        </p:blipFill>
        <p:spPr bwMode="auto">
          <a:xfrm>
            <a:off x="0" y="6381750"/>
            <a:ext cx="1997075" cy="487363"/>
          </a:xfrm>
          <a:prstGeom prst="rect">
            <a:avLst/>
          </a:prstGeom>
          <a:noFill/>
          <a:ln w="9525">
            <a:noFill/>
            <a:miter lim="800000"/>
            <a:headEnd/>
            <a:tailEnd/>
          </a:ln>
        </p:spPr>
      </p:pic>
      <p:sp>
        <p:nvSpPr>
          <p:cNvPr id="2" name="Título 1"/>
          <p:cNvSpPr>
            <a:spLocks noGrp="1"/>
          </p:cNvSpPr>
          <p:nvPr>
            <p:ph type="title"/>
          </p:nvPr>
        </p:nvSpPr>
        <p:spPr>
          <a:xfrm>
            <a:off x="1763688" y="274638"/>
            <a:ext cx="6923112" cy="1143000"/>
          </a:xfrm>
          <a:prstGeom prst="rect">
            <a:avLst/>
          </a:prstGeom>
        </p:spPr>
        <p:txBody>
          <a:bodyPr/>
          <a:lstStyle/>
          <a:p>
            <a:r>
              <a:rPr lang="pt-BR" dirty="0" smtClean="0"/>
              <a:t>Clique para editar o título mestre</a:t>
            </a:r>
            <a:endParaRPr lang="pt-BR" dirty="0"/>
          </a:p>
        </p:txBody>
      </p:sp>
      <p:sp>
        <p:nvSpPr>
          <p:cNvPr id="3" name="Espaço Reservado para Conteúdo 2"/>
          <p:cNvSpPr>
            <a:spLocks noGrp="1"/>
          </p:cNvSpPr>
          <p:nvPr>
            <p:ph idx="1"/>
          </p:nvPr>
        </p:nvSpPr>
        <p:spPr>
          <a:xfrm>
            <a:off x="1763688" y="1517069"/>
            <a:ext cx="6923112" cy="4525963"/>
          </a:xfrm>
          <a:prstGeom prst="rect">
            <a:avLst/>
          </a:prstGeom>
        </p:spPr>
        <p:txBody>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6"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E222FE95-57B2-4123-A40F-B23A932A45EE}" type="datetimeFigureOut">
              <a:rPr lang="pt-BR"/>
              <a:pPr>
                <a:defRPr/>
              </a:pPr>
              <a:t>03/09/2014</a:t>
            </a:fld>
            <a:endParaRPr lang="pt-BR"/>
          </a:p>
        </p:txBody>
      </p:sp>
      <p:sp>
        <p:nvSpPr>
          <p:cNvPr id="7" name="Espaço Reservado para Rodapé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BR"/>
          </a:p>
        </p:txBody>
      </p:sp>
      <p:sp>
        <p:nvSpPr>
          <p:cNvPr id="8"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E6AC17-F724-4F6D-AA6C-542216B9C8E5}"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3A151CD1-7722-4608-A862-2D45F44A91E3}" type="datetimeFigureOut">
              <a:rPr lang="pt-BR"/>
              <a:pPr>
                <a:defRPr/>
              </a:pPr>
              <a:t>03/09/2014</a:t>
            </a:fld>
            <a:endParaRPr lang="pt-BR"/>
          </a:p>
        </p:txBody>
      </p:sp>
      <p:sp>
        <p:nvSpPr>
          <p:cNvPr id="3" name="Espaço Reservado para Rodapé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D177B17-1061-4A0E-A09D-BC763376CE02}"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1" descr="RNP_FORUM_TELES-SAÚDE_2014_Apresentação-pptx_4;3px-01.jpg"/>
          <p:cNvPicPr>
            <a:picLocks noChangeAspect="1"/>
          </p:cNvPicPr>
          <p:nvPr userDrawn="1"/>
        </p:nvPicPr>
        <p:blipFill>
          <a:blip r:embed="rId7">
            <a:extLst>
              <a:ext uri="{28A0092B-C50C-407E-A947-70E740481C1C}">
                <a14:useLocalDpi xmlns="" xmlns:a14="http://schemas.microsoft.com/office/drawing/2010/main" val="0"/>
              </a:ext>
            </a:extLst>
          </a:blip>
          <a:stretch>
            <a:fillRect/>
          </a:stretch>
        </p:blipFill>
        <p:spPr>
          <a:xfrm>
            <a:off x="1666" y="0"/>
            <a:ext cx="9142334" cy="6858000"/>
          </a:xfrm>
          <a:prstGeom prst="rect">
            <a:avLst/>
          </a:prstGeom>
        </p:spPr>
      </p:pic>
    </p:spTree>
    <p:extLst>
      <p:ext uri="{BB962C8B-B14F-4D97-AF65-F5344CB8AC3E}">
        <p14:creationId xmlns="" xmlns:p14="http://schemas.microsoft.com/office/powerpoint/2010/main" val="2901346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ctr" defTabSz="436381" rtl="0" eaLnBrk="1" latinLnBrk="0" hangingPunct="1">
        <a:spcBef>
          <a:spcPct val="0"/>
        </a:spcBef>
        <a:buNone/>
        <a:defRPr sz="4200" kern="1200">
          <a:solidFill>
            <a:schemeClr val="tx1"/>
          </a:solidFill>
          <a:latin typeface="+mj-lt"/>
          <a:ea typeface="+mj-ea"/>
          <a:cs typeface="+mj-cs"/>
        </a:defRPr>
      </a:lvl1pPr>
    </p:titleStyle>
    <p:bodyStyle>
      <a:lvl1pPr marL="327285" indent="-327285" algn="l" defTabSz="436381" rtl="0" eaLnBrk="1" latinLnBrk="0" hangingPunct="1">
        <a:spcBef>
          <a:spcPct val="20000"/>
        </a:spcBef>
        <a:buFont typeface="Arial"/>
        <a:buChar char="•"/>
        <a:defRPr sz="3100" kern="1200">
          <a:solidFill>
            <a:schemeClr val="tx1"/>
          </a:solidFill>
          <a:latin typeface="+mn-lt"/>
          <a:ea typeface="+mn-ea"/>
          <a:cs typeface="+mn-cs"/>
        </a:defRPr>
      </a:lvl1pPr>
      <a:lvl2pPr marL="709119" indent="-272738" algn="l" defTabSz="436381" rtl="0" eaLnBrk="1" latinLnBrk="0" hangingPunct="1">
        <a:spcBef>
          <a:spcPct val="20000"/>
        </a:spcBef>
        <a:buFont typeface="Arial"/>
        <a:buChar char="–"/>
        <a:defRPr sz="2600" kern="1200">
          <a:solidFill>
            <a:schemeClr val="tx1"/>
          </a:solidFill>
          <a:latin typeface="+mn-lt"/>
          <a:ea typeface="+mn-ea"/>
          <a:cs typeface="+mn-cs"/>
        </a:defRPr>
      </a:lvl2pPr>
      <a:lvl3pPr marL="1090951" indent="-218190" algn="l" defTabSz="436381" rtl="0" eaLnBrk="1" latinLnBrk="0" hangingPunct="1">
        <a:spcBef>
          <a:spcPct val="20000"/>
        </a:spcBef>
        <a:buFont typeface="Arial"/>
        <a:buChar char="•"/>
        <a:defRPr sz="2300" kern="1200">
          <a:solidFill>
            <a:schemeClr val="tx1"/>
          </a:solidFill>
          <a:latin typeface="+mn-lt"/>
          <a:ea typeface="+mn-ea"/>
          <a:cs typeface="+mn-cs"/>
        </a:defRPr>
      </a:lvl3pPr>
      <a:lvl4pPr marL="1527332" indent="-218190" algn="l" defTabSz="436381" rtl="0" eaLnBrk="1" latinLnBrk="0" hangingPunct="1">
        <a:spcBef>
          <a:spcPct val="20000"/>
        </a:spcBef>
        <a:buFont typeface="Arial"/>
        <a:buChar char="–"/>
        <a:defRPr sz="1900" kern="1200">
          <a:solidFill>
            <a:schemeClr val="tx1"/>
          </a:solidFill>
          <a:latin typeface="+mn-lt"/>
          <a:ea typeface="+mn-ea"/>
          <a:cs typeface="+mn-cs"/>
        </a:defRPr>
      </a:lvl4pPr>
      <a:lvl5pPr marL="1963712" indent="-218190" algn="l" defTabSz="436381" rtl="0" eaLnBrk="1" latinLnBrk="0" hangingPunct="1">
        <a:spcBef>
          <a:spcPct val="20000"/>
        </a:spcBef>
        <a:buFont typeface="Arial"/>
        <a:buChar char="»"/>
        <a:defRPr sz="1900" kern="1200">
          <a:solidFill>
            <a:schemeClr val="tx1"/>
          </a:solidFill>
          <a:latin typeface="+mn-lt"/>
          <a:ea typeface="+mn-ea"/>
          <a:cs typeface="+mn-cs"/>
        </a:defRPr>
      </a:lvl5pPr>
      <a:lvl6pPr marL="2400093" indent="-218190" algn="l" defTabSz="436381" rtl="0" eaLnBrk="1" latinLnBrk="0" hangingPunct="1">
        <a:spcBef>
          <a:spcPct val="20000"/>
        </a:spcBef>
        <a:buFont typeface="Arial"/>
        <a:buChar char="•"/>
        <a:defRPr sz="1900" kern="1200">
          <a:solidFill>
            <a:schemeClr val="tx1"/>
          </a:solidFill>
          <a:latin typeface="+mn-lt"/>
          <a:ea typeface="+mn-ea"/>
          <a:cs typeface="+mn-cs"/>
        </a:defRPr>
      </a:lvl6pPr>
      <a:lvl7pPr marL="2836474" indent="-218190" algn="l" defTabSz="436381" rtl="0" eaLnBrk="1" latinLnBrk="0" hangingPunct="1">
        <a:spcBef>
          <a:spcPct val="20000"/>
        </a:spcBef>
        <a:buFont typeface="Arial"/>
        <a:buChar char="•"/>
        <a:defRPr sz="1900" kern="1200">
          <a:solidFill>
            <a:schemeClr val="tx1"/>
          </a:solidFill>
          <a:latin typeface="+mn-lt"/>
          <a:ea typeface="+mn-ea"/>
          <a:cs typeface="+mn-cs"/>
        </a:defRPr>
      </a:lvl7pPr>
      <a:lvl8pPr marL="3272854" indent="-218190" algn="l" defTabSz="436381" rtl="0" eaLnBrk="1" latinLnBrk="0" hangingPunct="1">
        <a:spcBef>
          <a:spcPct val="20000"/>
        </a:spcBef>
        <a:buFont typeface="Arial"/>
        <a:buChar char="•"/>
        <a:defRPr sz="1900" kern="1200">
          <a:solidFill>
            <a:schemeClr val="tx1"/>
          </a:solidFill>
          <a:latin typeface="+mn-lt"/>
          <a:ea typeface="+mn-ea"/>
          <a:cs typeface="+mn-cs"/>
        </a:defRPr>
      </a:lvl8pPr>
      <a:lvl9pPr marL="3709235" indent="-218190" algn="l" defTabSz="436381"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381" rtl="0" eaLnBrk="1" latinLnBrk="0" hangingPunct="1">
        <a:defRPr sz="1800" kern="1200">
          <a:solidFill>
            <a:schemeClr val="tx1"/>
          </a:solidFill>
          <a:latin typeface="+mn-lt"/>
          <a:ea typeface="+mn-ea"/>
          <a:cs typeface="+mn-cs"/>
        </a:defRPr>
      </a:lvl1pPr>
      <a:lvl2pPr marL="436381" algn="l" defTabSz="436381" rtl="0" eaLnBrk="1" latinLnBrk="0" hangingPunct="1">
        <a:defRPr sz="1800" kern="1200">
          <a:solidFill>
            <a:schemeClr val="tx1"/>
          </a:solidFill>
          <a:latin typeface="+mn-lt"/>
          <a:ea typeface="+mn-ea"/>
          <a:cs typeface="+mn-cs"/>
        </a:defRPr>
      </a:lvl2pPr>
      <a:lvl3pPr marL="872761" algn="l" defTabSz="436381" rtl="0" eaLnBrk="1" latinLnBrk="0" hangingPunct="1">
        <a:defRPr sz="1800" kern="1200">
          <a:solidFill>
            <a:schemeClr val="tx1"/>
          </a:solidFill>
          <a:latin typeface="+mn-lt"/>
          <a:ea typeface="+mn-ea"/>
          <a:cs typeface="+mn-cs"/>
        </a:defRPr>
      </a:lvl3pPr>
      <a:lvl4pPr marL="1309142" algn="l" defTabSz="436381" rtl="0" eaLnBrk="1" latinLnBrk="0" hangingPunct="1">
        <a:defRPr sz="1800" kern="1200">
          <a:solidFill>
            <a:schemeClr val="tx1"/>
          </a:solidFill>
          <a:latin typeface="+mn-lt"/>
          <a:ea typeface="+mn-ea"/>
          <a:cs typeface="+mn-cs"/>
        </a:defRPr>
      </a:lvl4pPr>
      <a:lvl5pPr marL="1745523" algn="l" defTabSz="436381" rtl="0" eaLnBrk="1" latinLnBrk="0" hangingPunct="1">
        <a:defRPr sz="1800" kern="1200">
          <a:solidFill>
            <a:schemeClr val="tx1"/>
          </a:solidFill>
          <a:latin typeface="+mn-lt"/>
          <a:ea typeface="+mn-ea"/>
          <a:cs typeface="+mn-cs"/>
        </a:defRPr>
      </a:lvl5pPr>
      <a:lvl6pPr marL="2181903" algn="l" defTabSz="436381" rtl="0" eaLnBrk="1" latinLnBrk="0" hangingPunct="1">
        <a:defRPr sz="1800" kern="1200">
          <a:solidFill>
            <a:schemeClr val="tx1"/>
          </a:solidFill>
          <a:latin typeface="+mn-lt"/>
          <a:ea typeface="+mn-ea"/>
          <a:cs typeface="+mn-cs"/>
        </a:defRPr>
      </a:lvl6pPr>
      <a:lvl7pPr marL="2618284" algn="l" defTabSz="436381" rtl="0" eaLnBrk="1" latinLnBrk="0" hangingPunct="1">
        <a:defRPr sz="1800" kern="1200">
          <a:solidFill>
            <a:schemeClr val="tx1"/>
          </a:solidFill>
          <a:latin typeface="+mn-lt"/>
          <a:ea typeface="+mn-ea"/>
          <a:cs typeface="+mn-cs"/>
        </a:defRPr>
      </a:lvl7pPr>
      <a:lvl8pPr marL="3054664" algn="l" defTabSz="436381" rtl="0" eaLnBrk="1" latinLnBrk="0" hangingPunct="1">
        <a:defRPr sz="1800" kern="1200">
          <a:solidFill>
            <a:schemeClr val="tx1"/>
          </a:solidFill>
          <a:latin typeface="+mn-lt"/>
          <a:ea typeface="+mn-ea"/>
          <a:cs typeface="+mn-cs"/>
        </a:defRPr>
      </a:lvl8pPr>
      <a:lvl9pPr marL="3491045" algn="l" defTabSz="43638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14.png"/><Relationship Id="rId7" Type="http://schemas.openxmlformats.org/officeDocument/2006/relationships/image" Target="../media/image13.png"/><Relationship Id="rId12" Type="http://schemas.openxmlformats.org/officeDocument/2006/relationships/image" Target="../media/image36.jpeg"/><Relationship Id="rId2"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16.jpeg"/><Relationship Id="rId11" Type="http://schemas.openxmlformats.org/officeDocument/2006/relationships/image" Target="../media/image35.gif"/><Relationship Id="rId5" Type="http://schemas.openxmlformats.org/officeDocument/2006/relationships/image" Target="../media/image31.jpeg"/><Relationship Id="rId15" Type="http://schemas.openxmlformats.org/officeDocument/2006/relationships/image" Target="../media/image39.jpeg"/><Relationship Id="rId10" Type="http://schemas.openxmlformats.org/officeDocument/2006/relationships/image" Target="../media/image34.jpeg"/><Relationship Id="rId4" Type="http://schemas.openxmlformats.org/officeDocument/2006/relationships/image" Target="../media/image12.jpeg"/><Relationship Id="rId9" Type="http://schemas.openxmlformats.org/officeDocument/2006/relationships/image" Target="../media/image33.jpeg"/><Relationship Id="rId1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hyperlink" Target="mailto:aehaddad@usp.br"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mailto:teleodonto@usp.br"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extranet.who.int/iris/bitstream/10665/20378/1/WHA58_28-en.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www.universidadeabertadosus.org.br/" TargetMode="External"/><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rute.rnp.br/" TargetMode="External"/><Relationship Id="rId5" Type="http://schemas.openxmlformats.org/officeDocument/2006/relationships/hyperlink" Target="http://www.telessaudebrasil.org.br/" TargetMode="External"/><Relationship Id="rId4" Type="http://schemas.openxmlformats.org/officeDocument/2006/relationships/image" Target="../media/image14.pn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346364" y="4273428"/>
            <a:ext cx="8478981" cy="880464"/>
          </a:xfrm>
          <a:prstGeom prst="rect">
            <a:avLst/>
          </a:prstGeom>
        </p:spPr>
        <p:txBody>
          <a:bodyPr/>
          <a:lstStyle/>
          <a:p>
            <a:pPr marL="0" lvl="0" indent="0" algn="ctr">
              <a:buNone/>
            </a:pPr>
            <a:r>
              <a:rPr lang="pt-BR" sz="3200" b="1" dirty="0" smtClean="0">
                <a:solidFill>
                  <a:srgbClr val="2A2A28"/>
                </a:solidFill>
                <a:latin typeface="Myriad Pro"/>
              </a:rPr>
              <a:t>Visão de </a:t>
            </a:r>
            <a:r>
              <a:rPr lang="pt-BR" sz="3200" b="1" dirty="0" err="1" smtClean="0">
                <a:solidFill>
                  <a:srgbClr val="2A2A28"/>
                </a:solidFill>
                <a:latin typeface="Myriad Pro"/>
              </a:rPr>
              <a:t>e-Saúde</a:t>
            </a:r>
            <a:r>
              <a:rPr lang="pt-BR" sz="3200" b="1" dirty="0" smtClean="0">
                <a:solidFill>
                  <a:srgbClr val="2A2A28"/>
                </a:solidFill>
                <a:latin typeface="Myriad Pro"/>
              </a:rPr>
              <a:t> para os próximos 5 anos</a:t>
            </a:r>
            <a:endParaRPr lang="pt-BR" sz="3200" b="1" dirty="0">
              <a:solidFill>
                <a:srgbClr val="2A2A28"/>
              </a:solidFill>
              <a:latin typeface="Myriad Pro"/>
            </a:endParaRPr>
          </a:p>
          <a:p>
            <a:pPr marL="0" indent="0" algn="ctr">
              <a:buNone/>
            </a:pPr>
            <a:endParaRPr lang="en-US" dirty="0"/>
          </a:p>
        </p:txBody>
      </p:sp>
      <p:pic>
        <p:nvPicPr>
          <p:cNvPr id="3" name="Imagem 2" descr="http://www.cbtms.org.br/images/logo.png"/>
          <p:cNvPicPr/>
          <p:nvPr/>
        </p:nvPicPr>
        <p:blipFill>
          <a:blip r:embed="rId2" cstate="print"/>
          <a:srcRect/>
          <a:stretch>
            <a:fillRect/>
          </a:stretch>
        </p:blipFill>
        <p:spPr bwMode="auto">
          <a:xfrm>
            <a:off x="762000" y="5153892"/>
            <a:ext cx="3463635" cy="970156"/>
          </a:xfrm>
          <a:prstGeom prst="rect">
            <a:avLst/>
          </a:prstGeom>
          <a:noFill/>
          <a:ln w="9525">
            <a:noFill/>
            <a:miter lim="800000"/>
            <a:headEnd/>
            <a:tailEnd/>
          </a:ln>
        </p:spPr>
      </p:pic>
      <p:sp>
        <p:nvSpPr>
          <p:cNvPr id="4" name="Retângulo 3"/>
          <p:cNvSpPr/>
          <p:nvPr/>
        </p:nvSpPr>
        <p:spPr>
          <a:xfrm>
            <a:off x="4810785" y="6124048"/>
            <a:ext cx="4014561" cy="400110"/>
          </a:xfrm>
          <a:prstGeom prst="rect">
            <a:avLst/>
          </a:prstGeom>
        </p:spPr>
        <p:txBody>
          <a:bodyPr wrap="none">
            <a:spAutoFit/>
          </a:bodyPr>
          <a:lstStyle/>
          <a:p>
            <a:pPr algn="r">
              <a:spcBef>
                <a:spcPts val="0"/>
              </a:spcBef>
              <a:buNone/>
            </a:pPr>
            <a:r>
              <a:rPr lang="pt-BR" sz="2000" b="1" dirty="0" err="1" smtClean="0">
                <a:solidFill>
                  <a:schemeClr val="accent2">
                    <a:lumMod val="75000"/>
                  </a:schemeClr>
                </a:solidFill>
              </a:rPr>
              <a:t>Profa</a:t>
            </a:r>
            <a:r>
              <a:rPr lang="pt-BR" sz="2000" b="1" dirty="0" smtClean="0">
                <a:solidFill>
                  <a:schemeClr val="accent2">
                    <a:lumMod val="75000"/>
                  </a:schemeClr>
                </a:solidFill>
              </a:rPr>
              <a:t>. Dra. Ana Estela Haddad (USP)</a:t>
            </a:r>
          </a:p>
        </p:txBody>
      </p:sp>
    </p:spTree>
    <p:extLst>
      <p:ext uri="{BB962C8B-B14F-4D97-AF65-F5344CB8AC3E}">
        <p14:creationId xmlns="" xmlns:p14="http://schemas.microsoft.com/office/powerpoint/2010/main" val="1699911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857250" y="1166157"/>
            <a:ext cx="7713663" cy="357020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66700" indent="-266700">
              <a:defRPr/>
            </a:pPr>
            <a:r>
              <a:rPr lang="pt-BR" sz="2400" b="1" dirty="0" smtClean="0">
                <a:solidFill>
                  <a:srgbClr val="404040"/>
                </a:solidFill>
                <a:ea typeface="Lucida Sans Unicode" charset="0"/>
              </a:rPr>
              <a:t>Portaria GM/MS nº 2.546/2011</a:t>
            </a:r>
          </a:p>
          <a:p>
            <a:pPr marL="666750" lvl="1" indent="-266700">
              <a:defRPr/>
            </a:pPr>
            <a:endParaRPr lang="pt-BR" sz="2200" b="1" dirty="0" smtClean="0">
              <a:solidFill>
                <a:srgbClr val="404040"/>
              </a:solidFill>
              <a:ea typeface="Lucida Sans Unicode" charset="0"/>
            </a:endParaRPr>
          </a:p>
          <a:p>
            <a:pPr marL="1716087" lvl="4" indent="0">
              <a:buFont typeface="Arial" charset="0"/>
              <a:buNone/>
              <a:defRPr/>
            </a:pPr>
            <a:r>
              <a:rPr lang="pt-BR" sz="2000" b="1" dirty="0" smtClean="0">
                <a:solidFill>
                  <a:srgbClr val="0070C0"/>
                </a:solidFill>
                <a:ea typeface="Lucida Sans Unicode" charset="0"/>
              </a:rPr>
              <a:t>“Redefine e amplia o Programa </a:t>
            </a:r>
            <a:r>
              <a:rPr lang="pt-BR" sz="2000" b="1" dirty="0" err="1" smtClean="0">
                <a:solidFill>
                  <a:srgbClr val="0070C0"/>
                </a:solidFill>
                <a:ea typeface="Lucida Sans Unicode" charset="0"/>
              </a:rPr>
              <a:t>Telessaúde</a:t>
            </a:r>
            <a:r>
              <a:rPr lang="pt-BR" sz="2000" b="1" dirty="0" smtClean="0">
                <a:solidFill>
                  <a:srgbClr val="0070C0"/>
                </a:solidFill>
                <a:ea typeface="Lucida Sans Unicode" charset="0"/>
              </a:rPr>
              <a:t> Brasil, que passa a ser denominado Programa Nacional </a:t>
            </a:r>
            <a:r>
              <a:rPr lang="pt-BR" sz="2000" b="1" dirty="0" err="1" smtClean="0">
                <a:solidFill>
                  <a:srgbClr val="0070C0"/>
                </a:solidFill>
                <a:ea typeface="Lucida Sans Unicode" charset="0"/>
              </a:rPr>
              <a:t>Telessaúde</a:t>
            </a:r>
            <a:r>
              <a:rPr lang="pt-BR" sz="2000" b="1" dirty="0" smtClean="0">
                <a:solidFill>
                  <a:srgbClr val="0070C0"/>
                </a:solidFill>
                <a:ea typeface="Lucida Sans Unicode" charset="0"/>
              </a:rPr>
              <a:t> Brasil Redes (</a:t>
            </a:r>
            <a:r>
              <a:rPr lang="pt-BR" sz="2000" b="1" dirty="0" err="1" smtClean="0">
                <a:solidFill>
                  <a:srgbClr val="0070C0"/>
                </a:solidFill>
                <a:ea typeface="Lucida Sans Unicode" charset="0"/>
              </a:rPr>
              <a:t>Telessaúde</a:t>
            </a:r>
            <a:r>
              <a:rPr lang="pt-BR" sz="2000" b="1" dirty="0" smtClean="0">
                <a:solidFill>
                  <a:srgbClr val="0070C0"/>
                </a:solidFill>
                <a:ea typeface="Lucida Sans Unicode" charset="0"/>
              </a:rPr>
              <a:t> Brasil Redes)”. </a:t>
            </a:r>
          </a:p>
          <a:p>
            <a:pPr marL="400050" lvl="1" indent="0">
              <a:buFont typeface="Arial" charset="0"/>
              <a:buNone/>
              <a:defRPr/>
            </a:pPr>
            <a:endParaRPr lang="pt-BR" sz="2000" dirty="0" smtClean="0">
              <a:solidFill>
                <a:srgbClr val="404040"/>
              </a:solidFill>
              <a:ea typeface="Lucida Sans Unicode" charset="0"/>
            </a:endParaRPr>
          </a:p>
          <a:p>
            <a:pPr marL="400050" lvl="1" indent="0">
              <a:buFont typeface="Arial" charset="0"/>
              <a:buNone/>
              <a:defRPr/>
            </a:pPr>
            <a:r>
              <a:rPr lang="pt-BR" sz="2000" dirty="0" smtClean="0">
                <a:solidFill>
                  <a:schemeClr val="tx1"/>
                </a:solidFill>
                <a:ea typeface="Lucida Sans Unicode" charset="0"/>
              </a:rPr>
              <a:t>O </a:t>
            </a:r>
            <a:r>
              <a:rPr lang="pt-BR" sz="2000" dirty="0" err="1" smtClean="0">
                <a:solidFill>
                  <a:schemeClr val="tx1"/>
                </a:solidFill>
                <a:ea typeface="Lucida Sans Unicode" charset="0"/>
              </a:rPr>
              <a:t>Telessaúde</a:t>
            </a:r>
            <a:r>
              <a:rPr lang="pt-BR" sz="2000" dirty="0" smtClean="0">
                <a:solidFill>
                  <a:schemeClr val="tx1"/>
                </a:solidFill>
                <a:ea typeface="Lucida Sans Unicode" charset="0"/>
              </a:rPr>
              <a:t> Brasil Redes tem por objetivo apoiar a consolidação das Redes de Atenção à Saúde ordenadas pela Atenção Básica no âmbito do Sistema Único de Saúde (SUS). </a:t>
            </a:r>
          </a:p>
          <a:p>
            <a:pPr marL="400050" lvl="1" indent="0">
              <a:buFont typeface="Arial" charset="0"/>
              <a:buNone/>
              <a:defRPr/>
            </a:pPr>
            <a:endParaRPr lang="pt-BR" sz="2000" dirty="0" smtClean="0">
              <a:solidFill>
                <a:srgbClr val="404040"/>
              </a:solidFill>
              <a:ea typeface="Lucida Sans Unicode" charset="0"/>
            </a:endParaRPr>
          </a:p>
          <a:p>
            <a:pPr marL="666750" lvl="1" indent="-266700" algn="r">
              <a:defRPr/>
            </a:pPr>
            <a:r>
              <a:rPr lang="pt-BR" sz="1400" dirty="0" smtClean="0">
                <a:solidFill>
                  <a:srgbClr val="404040"/>
                </a:solidFill>
                <a:ea typeface="Lucida Sans Unicode" charset="0"/>
              </a:rPr>
              <a:t>Revoga a Portaria GM/MS n</a:t>
            </a:r>
            <a:r>
              <a:rPr lang="pt-BR" sz="1400" baseline="30000" dirty="0" smtClean="0">
                <a:solidFill>
                  <a:srgbClr val="404040"/>
                </a:solidFill>
                <a:ea typeface="Lucida Sans Unicode" charset="0"/>
              </a:rPr>
              <a:t>o</a:t>
            </a:r>
            <a:r>
              <a:rPr lang="pt-BR" sz="1400" dirty="0" smtClean="0">
                <a:solidFill>
                  <a:srgbClr val="404040"/>
                </a:solidFill>
                <a:ea typeface="Lucida Sans Unicode" charset="0"/>
              </a:rPr>
              <a:t> 402/2010.</a:t>
            </a:r>
            <a:endParaRPr lang="pt-BR"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537855" y="543580"/>
            <a:ext cx="5823389"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pt-BR" sz="2800" dirty="0" smtClean="0"/>
              <a:t>Conceitos (Portaria MS nº 2.546/2011)</a:t>
            </a:r>
            <a:endParaRPr lang="pt-BR" sz="2800" dirty="0" smtClean="0">
              <a:solidFill>
                <a:srgbClr val="2A2A28"/>
              </a:solidFill>
              <a:latin typeface="Myriad Pro"/>
              <a:cs typeface="Myriad Pro"/>
            </a:endParaRPr>
          </a:p>
        </p:txBody>
      </p:sp>
      <p:sp>
        <p:nvSpPr>
          <p:cNvPr id="5" name="CaixaDeTexto 4"/>
          <p:cNvSpPr txBox="1"/>
          <p:nvPr/>
        </p:nvSpPr>
        <p:spPr>
          <a:xfrm>
            <a:off x="1031730" y="1320722"/>
            <a:ext cx="6729413" cy="44012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defRPr/>
            </a:pPr>
            <a:r>
              <a:rPr lang="pt-BR" sz="2000" b="1" dirty="0" err="1" smtClean="0">
                <a:latin typeface="Arial" pitchFamily="34" charset="0"/>
                <a:ea typeface="ＭＳ Ｐゴシック" charset="0"/>
                <a:cs typeface="Arial" pitchFamily="34" charset="0"/>
              </a:rPr>
              <a:t>Teleconsultoria</a:t>
            </a:r>
            <a:r>
              <a:rPr lang="pt-BR" sz="2000" b="1" dirty="0" smtClean="0">
                <a:latin typeface="Arial" pitchFamily="34" charset="0"/>
                <a:ea typeface="ＭＳ Ｐゴシック" charset="0"/>
                <a:cs typeface="Arial" pitchFamily="34" charset="0"/>
              </a:rPr>
              <a:t>: </a:t>
            </a:r>
            <a:r>
              <a:rPr lang="pt-BR" sz="2000" dirty="0" smtClean="0">
                <a:latin typeface="Arial" pitchFamily="34" charset="0"/>
                <a:ea typeface="ＭＳ Ｐゴシック" charset="0"/>
                <a:cs typeface="Arial" pitchFamily="34" charset="0"/>
              </a:rPr>
              <a:t>consulta registrada e realizada entre trabalhadores, profissionais e gestores da área de saúde, por meio de instrumentos de telecomunicação bidirecional, com o fim de esclarecer dúvidas sobre procedimentos clínicos, ações de saúde e questões relativas ao processo de trabalho, podendo ser de dois tipos:</a:t>
            </a:r>
          </a:p>
          <a:p>
            <a:pPr>
              <a:buFont typeface="Arial" charset="0"/>
              <a:buChar char="•"/>
              <a:defRPr/>
            </a:pPr>
            <a:endParaRPr lang="pt-BR" sz="2000" dirty="0" smtClean="0">
              <a:latin typeface="Arial" pitchFamily="34" charset="0"/>
              <a:ea typeface="ＭＳ Ｐゴシック" charset="0"/>
              <a:cs typeface="Arial" pitchFamily="34" charset="0"/>
            </a:endParaRPr>
          </a:p>
          <a:p>
            <a:pPr marL="895350" indent="0">
              <a:buFont typeface="Arial" charset="0"/>
              <a:buNone/>
              <a:defRPr/>
            </a:pPr>
            <a:r>
              <a:rPr lang="pt-BR" sz="2000" dirty="0" smtClean="0">
                <a:latin typeface="Arial" pitchFamily="34" charset="0"/>
                <a:ea typeface="ＭＳ Ｐゴシック" charset="0"/>
                <a:cs typeface="Arial" pitchFamily="34" charset="0"/>
              </a:rPr>
              <a:t>a) </a:t>
            </a:r>
            <a:r>
              <a:rPr lang="pt-BR" sz="2000" i="1" dirty="0" smtClean="0">
                <a:latin typeface="Arial" pitchFamily="34" charset="0"/>
                <a:ea typeface="ＭＳ Ｐゴシック" charset="0"/>
                <a:cs typeface="Arial" pitchFamily="34" charset="0"/>
              </a:rPr>
              <a:t>síncrona </a:t>
            </a:r>
            <a:r>
              <a:rPr lang="pt-BR" sz="2000" dirty="0" smtClean="0">
                <a:latin typeface="Arial" pitchFamily="34" charset="0"/>
                <a:ea typeface="ＭＳ Ｐゴシック" charset="0"/>
                <a:cs typeface="Arial" pitchFamily="34" charset="0"/>
              </a:rPr>
              <a:t>- </a:t>
            </a:r>
            <a:r>
              <a:rPr lang="pt-BR" sz="2000" dirty="0" err="1" smtClean="0">
                <a:latin typeface="Arial" pitchFamily="34" charset="0"/>
                <a:ea typeface="ＭＳ Ｐゴシック" charset="0"/>
                <a:cs typeface="Arial" pitchFamily="34" charset="0"/>
              </a:rPr>
              <a:t>teleconsultoria</a:t>
            </a:r>
            <a:r>
              <a:rPr lang="pt-BR" sz="2000" dirty="0" smtClean="0">
                <a:latin typeface="Arial" pitchFamily="34" charset="0"/>
                <a:ea typeface="ＭＳ Ｐゴシック" charset="0"/>
                <a:cs typeface="Arial" pitchFamily="34" charset="0"/>
              </a:rPr>
              <a:t> realizada em tempo real, geralmente por chat, web ou videoconferência; </a:t>
            </a:r>
          </a:p>
          <a:p>
            <a:pPr marL="895350" indent="0">
              <a:buFont typeface="Arial" charset="0"/>
              <a:buNone/>
              <a:defRPr/>
            </a:pPr>
            <a:endParaRPr lang="pt-BR" sz="2000" dirty="0" smtClean="0">
              <a:latin typeface="Arial" pitchFamily="34" charset="0"/>
              <a:ea typeface="ＭＳ Ｐゴシック" charset="0"/>
              <a:cs typeface="Arial" pitchFamily="34" charset="0"/>
            </a:endParaRPr>
          </a:p>
          <a:p>
            <a:pPr marL="895350" indent="0">
              <a:buFont typeface="Arial" charset="0"/>
              <a:buNone/>
              <a:defRPr/>
            </a:pPr>
            <a:r>
              <a:rPr lang="pt-BR" sz="2000" dirty="0" smtClean="0">
                <a:latin typeface="Arial" pitchFamily="34" charset="0"/>
                <a:ea typeface="ＭＳ Ｐゴシック" charset="0"/>
                <a:cs typeface="Arial" pitchFamily="34" charset="0"/>
              </a:rPr>
              <a:t>b) </a:t>
            </a:r>
            <a:r>
              <a:rPr lang="pt-BR" sz="2000" i="1" dirty="0" smtClean="0">
                <a:latin typeface="Arial" pitchFamily="34" charset="0"/>
                <a:ea typeface="ＭＳ Ｐゴシック" charset="0"/>
                <a:cs typeface="Arial" pitchFamily="34" charset="0"/>
              </a:rPr>
              <a:t>assíncrona</a:t>
            </a:r>
            <a:r>
              <a:rPr lang="pt-BR" sz="2000" dirty="0" smtClean="0">
                <a:latin typeface="Arial" pitchFamily="34" charset="0"/>
                <a:ea typeface="ＭＳ Ｐゴシック" charset="0"/>
                <a:cs typeface="Arial" pitchFamily="34" charset="0"/>
              </a:rPr>
              <a:t> - </a:t>
            </a:r>
            <a:r>
              <a:rPr lang="pt-BR" sz="2000" dirty="0" err="1" smtClean="0">
                <a:latin typeface="Arial" pitchFamily="34" charset="0"/>
                <a:ea typeface="ＭＳ Ｐゴシック" charset="0"/>
                <a:cs typeface="Arial" pitchFamily="34" charset="0"/>
              </a:rPr>
              <a:t>teleconsultoria</a:t>
            </a:r>
            <a:r>
              <a:rPr lang="pt-BR" sz="2000" dirty="0" smtClean="0">
                <a:latin typeface="Arial" pitchFamily="34" charset="0"/>
                <a:ea typeface="ＭＳ Ｐゴシック" charset="0"/>
                <a:cs typeface="Arial" pitchFamily="34" charset="0"/>
              </a:rPr>
              <a:t> realizada por meio de mensagens off-line</a:t>
            </a:r>
            <a:endParaRPr lang="pt-BR" sz="2000" dirty="0">
              <a:latin typeface="Arial" pitchFamily="34" charset="0"/>
              <a:ea typeface="ＭＳ Ｐゴシック"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537855" y="543580"/>
            <a:ext cx="5823389"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pt-BR" sz="2800" dirty="0" smtClean="0"/>
              <a:t>Conceitos (Portaria MS nº 2.546/2011)</a:t>
            </a:r>
            <a:endParaRPr lang="pt-BR" sz="2800" dirty="0" smtClean="0">
              <a:solidFill>
                <a:srgbClr val="2A2A28"/>
              </a:solidFill>
              <a:latin typeface="Myriad Pro"/>
              <a:cs typeface="Myriad Pro"/>
            </a:endParaRPr>
          </a:p>
        </p:txBody>
      </p:sp>
      <p:sp>
        <p:nvSpPr>
          <p:cNvPr id="5" name="CaixaDeTexto 4"/>
          <p:cNvSpPr txBox="1"/>
          <p:nvPr/>
        </p:nvSpPr>
        <p:spPr>
          <a:xfrm>
            <a:off x="1031730" y="1320722"/>
            <a:ext cx="6729413" cy="44012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t-BR" sz="2000" b="1" dirty="0" err="1" smtClean="0">
                <a:latin typeface="Arial" pitchFamily="34" charset="0"/>
                <a:cs typeface="Arial" pitchFamily="34" charset="0"/>
              </a:rPr>
              <a:t>Telediagnóstico</a:t>
            </a:r>
            <a:r>
              <a:rPr lang="pt-BR" sz="2000" dirty="0" smtClean="0">
                <a:latin typeface="Arial" pitchFamily="34" charset="0"/>
                <a:cs typeface="Arial" pitchFamily="34" charset="0"/>
              </a:rPr>
              <a:t>: serviço autônomo que utiliza as tecnologias da informação e comunicação para realizar serviços de apoio ao diagnóstico através de distância e temporal;</a:t>
            </a:r>
          </a:p>
          <a:p>
            <a:r>
              <a:rPr lang="pt-BR" sz="2000" b="1" dirty="0" smtClean="0">
                <a:latin typeface="Arial" pitchFamily="34" charset="0"/>
                <a:cs typeface="Arial" pitchFamily="34" charset="0"/>
              </a:rPr>
              <a:t>Segunda Opinião Formativa</a:t>
            </a:r>
            <a:r>
              <a:rPr lang="pt-BR" sz="2000" dirty="0" smtClean="0">
                <a:latin typeface="Arial" pitchFamily="34" charset="0"/>
                <a:cs typeface="Arial" pitchFamily="34" charset="0"/>
              </a:rPr>
              <a:t>: resposta sistematizada, construída com base em revisão bibliográfica, nas melhores evidências científicas e clínicas e no papel ordenador da atenção básica à saúde, a perguntas originadas das </a:t>
            </a:r>
            <a:r>
              <a:rPr lang="pt-BR" sz="2000" dirty="0" err="1" smtClean="0">
                <a:latin typeface="Arial" pitchFamily="34" charset="0"/>
                <a:cs typeface="Arial" pitchFamily="34" charset="0"/>
              </a:rPr>
              <a:t>teleconsultorias</a:t>
            </a:r>
            <a:r>
              <a:rPr lang="pt-BR" sz="2000" dirty="0" smtClean="0">
                <a:latin typeface="Arial" pitchFamily="34" charset="0"/>
                <a:cs typeface="Arial" pitchFamily="34" charset="0"/>
              </a:rPr>
              <a:t>, e selecionadas a partir de critérios de relevância e pertinência em relação às diretrizes do SUS; e</a:t>
            </a:r>
          </a:p>
          <a:p>
            <a:r>
              <a:rPr lang="pt-BR" sz="2000" b="1" dirty="0" smtClean="0">
                <a:latin typeface="Arial" pitchFamily="34" charset="0"/>
                <a:cs typeface="Arial" pitchFamily="34" charset="0"/>
              </a:rPr>
              <a:t>Tele-educação</a:t>
            </a:r>
            <a:r>
              <a:rPr lang="pt-BR" sz="2000" dirty="0" smtClean="0">
                <a:latin typeface="Arial" pitchFamily="34" charset="0"/>
                <a:cs typeface="Arial" pitchFamily="34" charset="0"/>
              </a:rPr>
              <a:t>: conferências, aulas e cursos, ministrados por meio da utilização das tecnologias de informação e comunicação.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326573" y="543580"/>
            <a:ext cx="643457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sz="2800" b="1" dirty="0" smtClean="0">
                <a:solidFill>
                  <a:schemeClr val="tx2"/>
                </a:solidFill>
              </a:rPr>
              <a:t>Sistema Nacional de Cadastramento de Estabelecimentos de Saúde - SCNES</a:t>
            </a:r>
            <a:endParaRPr lang="pt-BR" sz="2800" dirty="0" smtClean="0">
              <a:solidFill>
                <a:schemeClr val="tx2"/>
              </a:solidFill>
              <a:latin typeface="Myriad Pro"/>
              <a:cs typeface="Myriad Pro"/>
            </a:endParaRPr>
          </a:p>
        </p:txBody>
      </p:sp>
      <p:sp>
        <p:nvSpPr>
          <p:cNvPr id="5" name="CaixaDeTexto 4"/>
          <p:cNvSpPr txBox="1"/>
          <p:nvPr/>
        </p:nvSpPr>
        <p:spPr>
          <a:xfrm>
            <a:off x="1326573" y="2051507"/>
            <a:ext cx="6729413" cy="267765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buFont typeface="Wingdings" pitchFamily="2" charset="2"/>
              <a:buChar char="Ø"/>
            </a:pPr>
            <a:r>
              <a:rPr lang="pt-BR" sz="2400" dirty="0" smtClean="0">
                <a:solidFill>
                  <a:srgbClr val="2A2A28"/>
                </a:solidFill>
              </a:rPr>
              <a:t>Inclusão no SCNES dos Núcleos </a:t>
            </a:r>
            <a:r>
              <a:rPr lang="pt-BR" sz="2400" dirty="0" err="1" smtClean="0">
                <a:solidFill>
                  <a:srgbClr val="2A2A28"/>
                </a:solidFill>
              </a:rPr>
              <a:t>Técnico-Cientifico</a:t>
            </a:r>
            <a:r>
              <a:rPr lang="pt-BR" sz="2400" dirty="0" smtClean="0">
                <a:solidFill>
                  <a:srgbClr val="2A2A28"/>
                </a:solidFill>
              </a:rPr>
              <a:t> do Programa Nacional e dos demais estabelecimentos que fazem </a:t>
            </a:r>
            <a:r>
              <a:rPr lang="pt-BR" sz="2400" dirty="0" err="1" smtClean="0">
                <a:solidFill>
                  <a:srgbClr val="2A2A28"/>
                </a:solidFill>
              </a:rPr>
              <a:t>Telessaúde</a:t>
            </a:r>
            <a:r>
              <a:rPr lang="pt-BR" sz="2400" dirty="0" smtClean="0">
                <a:solidFill>
                  <a:srgbClr val="2A2A28"/>
                </a:solidFill>
              </a:rPr>
              <a:t> no país.</a:t>
            </a:r>
          </a:p>
          <a:p>
            <a:pPr>
              <a:buFont typeface="Wingdings" pitchFamily="2" charset="2"/>
              <a:buChar char="Ø"/>
            </a:pPr>
            <a:endParaRPr lang="pt-BR" sz="2400" dirty="0" smtClean="0">
              <a:solidFill>
                <a:srgbClr val="2A2A28"/>
              </a:solidFill>
            </a:endParaRPr>
          </a:p>
          <a:p>
            <a:pPr>
              <a:buFont typeface="Wingdings" pitchFamily="2" charset="2"/>
              <a:buChar char="Ø"/>
            </a:pPr>
            <a:r>
              <a:rPr lang="pt-BR" sz="2400" dirty="0" smtClean="0">
                <a:solidFill>
                  <a:srgbClr val="2A2A28"/>
                </a:solidFill>
              </a:rPr>
              <a:t>Registro de serviços desenvolvidos pelos Núcleos </a:t>
            </a:r>
            <a:r>
              <a:rPr lang="pt-BR" sz="2400" dirty="0" err="1" smtClean="0">
                <a:solidFill>
                  <a:srgbClr val="2A2A28"/>
                </a:solidFill>
              </a:rPr>
              <a:t>Técnico-Cientifico</a:t>
            </a:r>
            <a:r>
              <a:rPr lang="pt-BR" sz="2400" dirty="0" smtClean="0">
                <a:solidFill>
                  <a:srgbClr val="2A2A28"/>
                </a:solidFill>
              </a:rPr>
              <a:t> do Programa Nacional e dos demais estabelecimentos.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621416" y="0"/>
            <a:ext cx="643457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sz="2400" dirty="0" smtClean="0">
                <a:solidFill>
                  <a:schemeClr val="tx2"/>
                </a:solidFill>
                <a:latin typeface="Myriad Pro"/>
                <a:cs typeface="Myriad Pro"/>
              </a:rPr>
              <a:t>Pesquisas realizadas envolvendo o </a:t>
            </a:r>
            <a:r>
              <a:rPr lang="pt-BR" sz="2400" dirty="0" err="1" smtClean="0">
                <a:solidFill>
                  <a:schemeClr val="tx2"/>
                </a:solidFill>
                <a:latin typeface="Myriad Pro"/>
                <a:cs typeface="Myriad Pro"/>
              </a:rPr>
              <a:t>Telessáude</a:t>
            </a:r>
            <a:r>
              <a:rPr lang="pt-BR" sz="2400" dirty="0" smtClean="0">
                <a:solidFill>
                  <a:schemeClr val="tx2"/>
                </a:solidFill>
                <a:latin typeface="Myriad Pro"/>
                <a:cs typeface="Myriad Pro"/>
              </a:rPr>
              <a:t> Brasil</a:t>
            </a:r>
          </a:p>
        </p:txBody>
      </p:sp>
      <p:sp>
        <p:nvSpPr>
          <p:cNvPr id="5" name="CaixaDeTexto 4"/>
          <p:cNvSpPr txBox="1"/>
          <p:nvPr/>
        </p:nvSpPr>
        <p:spPr>
          <a:xfrm>
            <a:off x="1326573" y="1219200"/>
            <a:ext cx="6729413" cy="53072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Ø"/>
            </a:pPr>
            <a:endParaRPr lang="pt-BR" sz="2400" dirty="0" smtClean="0">
              <a:solidFill>
                <a:srgbClr val="2A2A28"/>
              </a:solidFill>
            </a:endParaRPr>
          </a:p>
          <a:p>
            <a:pPr>
              <a:lnSpc>
                <a:spcPct val="120000"/>
              </a:lnSpc>
              <a:buFont typeface="Wingdings" pitchFamily="2" charset="2"/>
              <a:buChar char="Ø"/>
            </a:pPr>
            <a:r>
              <a:rPr lang="pt-BR" sz="2400" dirty="0" smtClean="0">
                <a:solidFill>
                  <a:srgbClr val="2A2A28"/>
                </a:solidFill>
              </a:rPr>
              <a:t> UFRGS (</a:t>
            </a:r>
            <a:r>
              <a:rPr lang="pt-BR" sz="2400" dirty="0" err="1" smtClean="0">
                <a:solidFill>
                  <a:srgbClr val="2A2A28"/>
                </a:solidFill>
              </a:rPr>
              <a:t>Eno</a:t>
            </a:r>
            <a:r>
              <a:rPr lang="pt-BR" sz="2400" dirty="0" smtClean="0">
                <a:solidFill>
                  <a:srgbClr val="2A2A28"/>
                </a:solidFill>
              </a:rPr>
              <a:t> Castro Filho) –  padrão, eficácia e eficiência das </a:t>
            </a:r>
            <a:r>
              <a:rPr lang="pt-BR" sz="2400" dirty="0" err="1" smtClean="0">
                <a:solidFill>
                  <a:srgbClr val="2A2A28"/>
                </a:solidFill>
              </a:rPr>
              <a:t>teleconsultorias</a:t>
            </a:r>
            <a:endParaRPr lang="pt-BR" sz="2400" dirty="0" smtClean="0">
              <a:solidFill>
                <a:srgbClr val="2A2A28"/>
              </a:solidFill>
            </a:endParaRPr>
          </a:p>
          <a:p>
            <a:pPr>
              <a:lnSpc>
                <a:spcPct val="120000"/>
              </a:lnSpc>
              <a:buFont typeface="Wingdings" pitchFamily="2" charset="2"/>
              <a:buChar char="Ø"/>
            </a:pPr>
            <a:r>
              <a:rPr lang="pt-BR" sz="2400" dirty="0" smtClean="0">
                <a:solidFill>
                  <a:srgbClr val="2A2A28"/>
                </a:solidFill>
              </a:rPr>
              <a:t>UFMG (Beatriz </a:t>
            </a:r>
            <a:r>
              <a:rPr lang="pt-BR" sz="2400" dirty="0" err="1" smtClean="0">
                <a:solidFill>
                  <a:srgbClr val="2A2A28"/>
                </a:solidFill>
              </a:rPr>
              <a:t>Alkmin</a:t>
            </a:r>
            <a:r>
              <a:rPr lang="pt-BR" sz="2400" dirty="0" smtClean="0">
                <a:solidFill>
                  <a:srgbClr val="2A2A28"/>
                </a:solidFill>
              </a:rPr>
              <a:t>) – redução de custos após a implementação do serviço de </a:t>
            </a:r>
            <a:r>
              <a:rPr lang="pt-BR" sz="2400" dirty="0" err="1" smtClean="0">
                <a:solidFill>
                  <a:srgbClr val="2A2A28"/>
                </a:solidFill>
              </a:rPr>
              <a:t>telessaúde</a:t>
            </a:r>
            <a:r>
              <a:rPr lang="pt-BR" sz="2400" dirty="0" smtClean="0">
                <a:solidFill>
                  <a:srgbClr val="2A2A28"/>
                </a:solidFill>
              </a:rPr>
              <a:t>, contribuição para romper a percepção de isolamento do profissional em áreas remotas</a:t>
            </a:r>
          </a:p>
          <a:p>
            <a:pPr>
              <a:lnSpc>
                <a:spcPct val="120000"/>
              </a:lnSpc>
              <a:buFont typeface="Wingdings" pitchFamily="2" charset="2"/>
              <a:buChar char="Ø"/>
            </a:pPr>
            <a:r>
              <a:rPr lang="pt-BR" sz="2400" dirty="0" smtClean="0">
                <a:solidFill>
                  <a:srgbClr val="2A2A28"/>
                </a:solidFill>
              </a:rPr>
              <a:t>USP (</a:t>
            </a:r>
            <a:r>
              <a:rPr lang="pt-BR" sz="2400" dirty="0" err="1" smtClean="0">
                <a:solidFill>
                  <a:srgbClr val="2A2A28"/>
                </a:solidFill>
              </a:rPr>
              <a:t>Chao</a:t>
            </a:r>
            <a:r>
              <a:rPr lang="pt-BR" sz="2400" dirty="0" smtClean="0">
                <a:solidFill>
                  <a:srgbClr val="2A2A28"/>
                </a:solidFill>
              </a:rPr>
              <a:t> </a:t>
            </a:r>
            <a:r>
              <a:rPr lang="pt-BR" sz="2400" dirty="0" err="1" smtClean="0">
                <a:solidFill>
                  <a:srgbClr val="2A2A28"/>
                </a:solidFill>
              </a:rPr>
              <a:t>Lung</a:t>
            </a:r>
            <a:r>
              <a:rPr lang="pt-BR" sz="2400" dirty="0" smtClean="0">
                <a:solidFill>
                  <a:srgbClr val="2A2A28"/>
                </a:solidFill>
              </a:rPr>
              <a:t> </a:t>
            </a:r>
            <a:r>
              <a:rPr lang="pt-BR" sz="2400" dirty="0" err="1" smtClean="0">
                <a:solidFill>
                  <a:srgbClr val="2A2A28"/>
                </a:solidFill>
              </a:rPr>
              <a:t>Wen</a:t>
            </a:r>
            <a:r>
              <a:rPr lang="pt-BR" sz="2400" dirty="0" smtClean="0">
                <a:solidFill>
                  <a:srgbClr val="2A2A28"/>
                </a:solidFill>
              </a:rPr>
              <a:t>, Rosângela </a:t>
            </a:r>
            <a:r>
              <a:rPr lang="pt-BR" sz="2400" dirty="0" err="1" smtClean="0">
                <a:solidFill>
                  <a:srgbClr val="2A2A28"/>
                </a:solidFill>
              </a:rPr>
              <a:t>Gundin</a:t>
            </a:r>
            <a:r>
              <a:rPr lang="pt-BR" sz="2400" dirty="0" smtClean="0">
                <a:solidFill>
                  <a:srgbClr val="2A2A28"/>
                </a:solidFill>
              </a:rPr>
              <a:t>) – modelo </a:t>
            </a:r>
            <a:r>
              <a:rPr lang="pt-BR" sz="2400" dirty="0" err="1" smtClean="0">
                <a:solidFill>
                  <a:srgbClr val="2A2A28"/>
                </a:solidFill>
              </a:rPr>
              <a:t>econômic</a:t>
            </a:r>
            <a:r>
              <a:rPr lang="pt-BR" sz="2400" dirty="0" smtClean="0">
                <a:solidFill>
                  <a:srgbClr val="2A2A28"/>
                </a:solidFill>
              </a:rPr>
              <a:t> o de sustentabilidade para programas de </a:t>
            </a:r>
            <a:r>
              <a:rPr lang="pt-BR" sz="2400" dirty="0" err="1" smtClean="0">
                <a:solidFill>
                  <a:srgbClr val="2A2A28"/>
                </a:solidFill>
              </a:rPr>
              <a:t>telessaúde</a:t>
            </a:r>
            <a:r>
              <a:rPr lang="pt-BR" sz="2400" dirty="0" smtClean="0">
                <a:solidFill>
                  <a:srgbClr val="2A2A28"/>
                </a:solidFill>
              </a:rPr>
              <a:t> </a:t>
            </a:r>
          </a:p>
          <a:p>
            <a:pPr>
              <a:lnSpc>
                <a:spcPct val="120000"/>
              </a:lnSpc>
              <a:buFont typeface="Wingdings" pitchFamily="2" charset="2"/>
              <a:buChar char="Ø"/>
            </a:pPr>
            <a:r>
              <a:rPr lang="pt-BR" sz="2400" dirty="0" smtClean="0">
                <a:solidFill>
                  <a:srgbClr val="2A2A28"/>
                </a:solidFill>
              </a:rPr>
              <a:t>USP, UFRGS, </a:t>
            </a:r>
            <a:r>
              <a:rPr lang="pt-BR" sz="2400" dirty="0" err="1" smtClean="0">
                <a:solidFill>
                  <a:srgbClr val="2A2A28"/>
                </a:solidFill>
              </a:rPr>
              <a:t>Bireme</a:t>
            </a:r>
            <a:r>
              <a:rPr lang="pt-BR" sz="2400" dirty="0" smtClean="0">
                <a:solidFill>
                  <a:srgbClr val="2A2A28"/>
                </a:solidFill>
              </a:rPr>
              <a:t>/OPAS – desenvolvimento e aplicação do conceito de Segunda Opinião Formativa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326573" y="543580"/>
            <a:ext cx="643457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sz="2800" dirty="0" smtClean="0">
                <a:solidFill>
                  <a:schemeClr val="tx2"/>
                </a:solidFill>
                <a:latin typeface="Myriad Pro"/>
                <a:cs typeface="Myriad Pro"/>
              </a:rPr>
              <a:t>Edital CNPq  </a:t>
            </a:r>
            <a:r>
              <a:rPr lang="pt-BR" sz="2800" dirty="0" err="1" smtClean="0">
                <a:solidFill>
                  <a:schemeClr val="tx2"/>
                </a:solidFill>
                <a:latin typeface="Myriad Pro"/>
                <a:cs typeface="Myriad Pro"/>
              </a:rPr>
              <a:t>nª</a:t>
            </a:r>
            <a:r>
              <a:rPr lang="pt-BR" sz="2800" dirty="0" smtClean="0">
                <a:solidFill>
                  <a:schemeClr val="tx2"/>
                </a:solidFill>
                <a:latin typeface="Myriad Pro"/>
                <a:cs typeface="Myriad Pro"/>
              </a:rPr>
              <a:t> 24 /2013</a:t>
            </a:r>
          </a:p>
        </p:txBody>
      </p:sp>
      <p:sp>
        <p:nvSpPr>
          <p:cNvPr id="5" name="CaixaDeTexto 4"/>
          <p:cNvSpPr txBox="1"/>
          <p:nvPr/>
        </p:nvSpPr>
        <p:spPr>
          <a:xfrm>
            <a:off x="1326573" y="2051507"/>
            <a:ext cx="6729413"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buFont typeface="Wingdings" pitchFamily="2" charset="2"/>
              <a:buChar char="Ø"/>
            </a:pPr>
            <a:endParaRPr lang="pt-BR" sz="2400" dirty="0" smtClean="0">
              <a:solidFill>
                <a:srgbClr val="2A2A28"/>
              </a:solidFill>
            </a:endParaRPr>
          </a:p>
          <a:p>
            <a:pPr>
              <a:buFont typeface="Wingdings" pitchFamily="2" charset="2"/>
              <a:buChar char="Ø"/>
            </a:pPr>
            <a:r>
              <a:rPr lang="pt-BR" sz="2400" dirty="0" smtClean="0">
                <a:solidFill>
                  <a:srgbClr val="2A2A28"/>
                </a:solidFill>
              </a:rPr>
              <a:t>. </a:t>
            </a:r>
          </a:p>
        </p:txBody>
      </p:sp>
      <p:pic>
        <p:nvPicPr>
          <p:cNvPr id="1026" name="Picture 2"/>
          <p:cNvPicPr>
            <a:picLocks noChangeAspect="1" noChangeArrowheads="1"/>
          </p:cNvPicPr>
          <p:nvPr/>
        </p:nvPicPr>
        <p:blipFill>
          <a:blip r:embed="rId2"/>
          <a:srcRect l="9250" t="12083" r="21500" b="7292"/>
          <a:stretch>
            <a:fillRect/>
          </a:stretch>
        </p:blipFill>
        <p:spPr bwMode="auto">
          <a:xfrm>
            <a:off x="320040" y="228600"/>
            <a:ext cx="8442960" cy="589788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326573" y="543580"/>
            <a:ext cx="643457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pt-BR" sz="2800" dirty="0" smtClean="0">
              <a:solidFill>
                <a:schemeClr val="tx2"/>
              </a:solidFill>
              <a:latin typeface="Myriad Pro"/>
              <a:cs typeface="Myriad Pro"/>
            </a:endParaRPr>
          </a:p>
        </p:txBody>
      </p:sp>
      <p:sp>
        <p:nvSpPr>
          <p:cNvPr id="5" name="CaixaDeTexto 4"/>
          <p:cNvSpPr txBox="1"/>
          <p:nvPr/>
        </p:nvSpPr>
        <p:spPr>
          <a:xfrm>
            <a:off x="1326573" y="2051507"/>
            <a:ext cx="6729413"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buFont typeface="Wingdings" pitchFamily="2" charset="2"/>
              <a:buChar char="Ø"/>
            </a:pPr>
            <a:endParaRPr lang="pt-BR" sz="2400" dirty="0" smtClean="0">
              <a:solidFill>
                <a:srgbClr val="2A2A28"/>
              </a:solidFill>
            </a:endParaRPr>
          </a:p>
          <a:p>
            <a:pPr>
              <a:buFont typeface="Wingdings" pitchFamily="2" charset="2"/>
              <a:buChar char="Ø"/>
            </a:pPr>
            <a:r>
              <a:rPr lang="pt-BR" sz="2400" dirty="0" smtClean="0">
                <a:solidFill>
                  <a:srgbClr val="2A2A28"/>
                </a:solidFill>
              </a:rPr>
              <a:t>. </a:t>
            </a:r>
          </a:p>
        </p:txBody>
      </p:sp>
      <p:pic>
        <p:nvPicPr>
          <p:cNvPr id="2050" name="Picture 2"/>
          <p:cNvPicPr>
            <a:picLocks noChangeAspect="1" noChangeArrowheads="1"/>
          </p:cNvPicPr>
          <p:nvPr/>
        </p:nvPicPr>
        <p:blipFill>
          <a:blip r:embed="rId2"/>
          <a:srcRect l="10881" t="10417" r="14328" b="6596"/>
          <a:stretch>
            <a:fillRect/>
          </a:stretch>
        </p:blipFill>
        <p:spPr bwMode="auto">
          <a:xfrm>
            <a:off x="396933" y="37714"/>
            <a:ext cx="8228907" cy="5689580"/>
          </a:xfrm>
          <a:prstGeom prst="rect">
            <a:avLst/>
          </a:prstGeom>
          <a:noFill/>
          <a:ln w="9525">
            <a:noFill/>
            <a:miter lim="800000"/>
            <a:headEnd/>
            <a:tailEnd/>
          </a:ln>
          <a:effectLst/>
        </p:spPr>
      </p:pic>
      <p:sp>
        <p:nvSpPr>
          <p:cNvPr id="6" name="Retângulo 5"/>
          <p:cNvSpPr/>
          <p:nvPr/>
        </p:nvSpPr>
        <p:spPr>
          <a:xfrm>
            <a:off x="396933" y="6137404"/>
            <a:ext cx="5866707" cy="400110"/>
          </a:xfrm>
          <a:prstGeom prst="rect">
            <a:avLst/>
          </a:prstGeom>
        </p:spPr>
        <p:txBody>
          <a:bodyPr wrap="square">
            <a:spAutoFit/>
          </a:bodyPr>
          <a:lstStyle/>
          <a:p>
            <a:r>
              <a:rPr lang="pt-BR" sz="2000" dirty="0" smtClean="0">
                <a:solidFill>
                  <a:srgbClr val="0000FF"/>
                </a:solidFill>
              </a:rPr>
              <a:t>http://www.medicina.ufmg.br/proyectobid/index.</a:t>
            </a:r>
            <a:r>
              <a:rPr lang="pt-BR" sz="2000" dirty="0" err="1" smtClean="0">
                <a:solidFill>
                  <a:srgbClr val="0000FF"/>
                </a:solidFill>
              </a:rPr>
              <a:t>php</a:t>
            </a:r>
            <a:endParaRPr lang="pt-BR" sz="2000" dirty="0">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8875" t="3958" r="13375" b="6250"/>
          <a:stretch>
            <a:fillRect/>
          </a:stretch>
        </p:blipFill>
        <p:spPr bwMode="auto">
          <a:xfrm>
            <a:off x="126587" y="0"/>
            <a:ext cx="8697373" cy="6026636"/>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9625" t="28125" r="22750" b="6250"/>
          <a:stretch>
            <a:fillRect/>
          </a:stretch>
        </p:blipFill>
        <p:spPr bwMode="auto">
          <a:xfrm>
            <a:off x="259806" y="274320"/>
            <a:ext cx="8076474" cy="524431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34000" t="33333" r="30750" b="10625"/>
          <a:stretch>
            <a:fillRect/>
          </a:stretch>
        </p:blipFill>
        <p:spPr bwMode="auto">
          <a:xfrm>
            <a:off x="472440" y="2453640"/>
            <a:ext cx="3946197" cy="3764280"/>
          </a:xfrm>
          <a:prstGeom prst="rect">
            <a:avLst/>
          </a:prstGeom>
          <a:noFill/>
          <a:ln w="9525">
            <a:noFill/>
            <a:miter lim="800000"/>
            <a:headEnd/>
            <a:tailEnd/>
          </a:ln>
          <a:effectLst/>
        </p:spPr>
      </p:pic>
      <p:pic>
        <p:nvPicPr>
          <p:cNvPr id="4" name="Picture 2" descr="http://200.144.255.112:8002/teleodontologia/imagens/rede-teleodonto-1.png"/>
          <p:cNvPicPr>
            <a:picLocks noChangeAspect="1" noChangeArrowheads="1"/>
          </p:cNvPicPr>
          <p:nvPr/>
        </p:nvPicPr>
        <p:blipFill>
          <a:blip r:embed="rId3"/>
          <a:srcRect/>
          <a:stretch>
            <a:fillRect/>
          </a:stretch>
        </p:blipFill>
        <p:spPr bwMode="auto">
          <a:xfrm>
            <a:off x="472440" y="479107"/>
            <a:ext cx="4572000" cy="1555749"/>
          </a:xfrm>
          <a:prstGeom prst="rect">
            <a:avLst/>
          </a:prstGeom>
          <a:noFill/>
          <a:ln w="9525">
            <a:noFill/>
            <a:miter lim="800000"/>
            <a:headEnd/>
            <a:tailEnd/>
          </a:ln>
        </p:spPr>
      </p:pic>
      <p:pic>
        <p:nvPicPr>
          <p:cNvPr id="5" name="Picture 8" descr="https://encrypted-tbn0.gstatic.com/images?q=tbn:ANd9GcQSbQ8MXJu7LyTzmX64XWL2RMCc3aSUy4Zdon1bFKu8-L_eKQQcUQ"/>
          <p:cNvPicPr>
            <a:picLocks noChangeAspect="1" noChangeArrowheads="1"/>
          </p:cNvPicPr>
          <p:nvPr/>
        </p:nvPicPr>
        <p:blipFill>
          <a:blip r:embed="rId4"/>
          <a:srcRect/>
          <a:stretch>
            <a:fillRect/>
          </a:stretch>
        </p:blipFill>
        <p:spPr bwMode="auto">
          <a:xfrm>
            <a:off x="5733415" y="2233612"/>
            <a:ext cx="2587625" cy="1500188"/>
          </a:xfrm>
          <a:prstGeom prst="rect">
            <a:avLst/>
          </a:prstGeom>
          <a:noFill/>
          <a:ln w="9525">
            <a:noFill/>
            <a:miter lim="800000"/>
            <a:headEnd/>
            <a:tailEnd/>
          </a:ln>
        </p:spPr>
      </p:pic>
      <p:pic>
        <p:nvPicPr>
          <p:cNvPr id="6" name="Picture 4" descr="http://www.editabr.com.br/releases/abeno/teleodonto-fousp-abeno.jpg"/>
          <p:cNvPicPr>
            <a:picLocks noChangeAspect="1" noChangeArrowheads="1"/>
          </p:cNvPicPr>
          <p:nvPr/>
        </p:nvPicPr>
        <p:blipFill>
          <a:blip r:embed="rId5"/>
          <a:srcRect/>
          <a:stretch>
            <a:fillRect/>
          </a:stretch>
        </p:blipFill>
        <p:spPr bwMode="auto">
          <a:xfrm>
            <a:off x="5095875" y="3929063"/>
            <a:ext cx="2524125" cy="1527175"/>
          </a:xfrm>
          <a:prstGeom prst="rect">
            <a:avLst/>
          </a:prstGeom>
          <a:noFill/>
          <a:ln w="9525">
            <a:noFill/>
            <a:miter lim="800000"/>
            <a:headEnd/>
            <a:tailEnd/>
          </a:ln>
        </p:spPr>
      </p:pic>
      <p:pic>
        <p:nvPicPr>
          <p:cNvPr id="7" name="Picture 2" descr="Slide1.jpg"/>
          <p:cNvPicPr>
            <a:picLocks noChangeAspect="1"/>
          </p:cNvPicPr>
          <p:nvPr/>
        </p:nvPicPr>
        <p:blipFill>
          <a:blip r:embed="rId6">
            <a:clrChange>
              <a:clrFrom>
                <a:srgbClr val="FEFEFE"/>
              </a:clrFrom>
              <a:clrTo>
                <a:srgbClr val="FEFEFE">
                  <a:alpha val="0"/>
                </a:srgbClr>
              </a:clrTo>
            </a:clrChange>
          </a:blip>
          <a:srcRect r="78333" b="71111"/>
          <a:stretch>
            <a:fillRect/>
          </a:stretch>
        </p:blipFill>
        <p:spPr bwMode="auto">
          <a:xfrm>
            <a:off x="5095876" y="479107"/>
            <a:ext cx="1364296" cy="1364296"/>
          </a:xfrm>
          <a:prstGeom prst="rect">
            <a:avLst/>
          </a:prstGeom>
          <a:noFill/>
          <a:ln w="9525">
            <a:noFill/>
            <a:miter lim="800000"/>
            <a:headEnd/>
            <a:tailEnd/>
          </a:ln>
        </p:spPr>
      </p:pic>
      <p:pic>
        <p:nvPicPr>
          <p:cNvPr id="8" name="14 Imagen" descr="Logo FOUSP"/>
          <p:cNvPicPr>
            <a:picLocks noChangeAspect="1" noChangeArrowheads="1"/>
          </p:cNvPicPr>
          <p:nvPr/>
        </p:nvPicPr>
        <p:blipFill>
          <a:blip r:embed="rId7"/>
          <a:srcRect/>
          <a:stretch>
            <a:fillRect/>
          </a:stretch>
        </p:blipFill>
        <p:spPr bwMode="auto">
          <a:xfrm>
            <a:off x="6671718" y="479107"/>
            <a:ext cx="948282" cy="959482"/>
          </a:xfrm>
          <a:prstGeom prst="rect">
            <a:avLst/>
          </a:prstGeom>
          <a:noFill/>
          <a:ln w="9525">
            <a:noFill/>
            <a:miter lim="800000"/>
            <a:headEnd/>
            <a:tailEnd/>
          </a:ln>
        </p:spPr>
      </p:pic>
      <p:pic>
        <p:nvPicPr>
          <p:cNvPr id="9" name="Imagem 4" descr="CPDigi Teles.jpg"/>
          <p:cNvPicPr>
            <a:picLocks noChangeAspect="1"/>
          </p:cNvPicPr>
          <p:nvPr/>
        </p:nvPicPr>
        <p:blipFill>
          <a:blip r:embed="rId8"/>
          <a:srcRect/>
          <a:stretch>
            <a:fillRect/>
          </a:stretch>
        </p:blipFill>
        <p:spPr bwMode="auto">
          <a:xfrm>
            <a:off x="7620000" y="692468"/>
            <a:ext cx="1150935" cy="115093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a:xfrm>
            <a:off x="1763713" y="274638"/>
            <a:ext cx="6923087" cy="1143000"/>
          </a:xfrm>
        </p:spPr>
        <p:txBody>
          <a:bodyPr/>
          <a:lstStyle/>
          <a:p>
            <a:r>
              <a:rPr lang="pt-BR" sz="2800" smtClean="0">
                <a:solidFill>
                  <a:srgbClr val="C00000"/>
                </a:solidFill>
              </a:rPr>
              <a:t>Definição de Telemedicina e Telessaúde</a:t>
            </a:r>
            <a:r>
              <a:rPr lang="pt-BR" sz="2800" b="1" smtClean="0">
                <a:solidFill>
                  <a:srgbClr val="C00000"/>
                </a:solidFill>
              </a:rPr>
              <a:t/>
            </a:r>
            <a:br>
              <a:rPr lang="pt-BR" sz="2800" b="1" smtClean="0">
                <a:solidFill>
                  <a:srgbClr val="C00000"/>
                </a:solidFill>
              </a:rPr>
            </a:br>
            <a:r>
              <a:rPr lang="pt-BR" sz="2800" b="1" smtClean="0">
                <a:solidFill>
                  <a:srgbClr val="C00000"/>
                </a:solidFill>
              </a:rPr>
              <a:t>Prática de Saúde Digital</a:t>
            </a:r>
            <a:endParaRPr lang="pt-BR" sz="2800" smtClean="0"/>
          </a:p>
        </p:txBody>
      </p:sp>
      <p:sp>
        <p:nvSpPr>
          <p:cNvPr id="3" name="Espaço Reservado para Conteúdo 2"/>
          <p:cNvSpPr>
            <a:spLocks noGrp="1"/>
          </p:cNvSpPr>
          <p:nvPr>
            <p:ph idx="1"/>
          </p:nvPr>
        </p:nvSpPr>
        <p:spPr>
          <a:xfrm>
            <a:off x="1979712" y="1844824"/>
            <a:ext cx="6264696" cy="1335867"/>
          </a:xfrm>
          <a:ln>
            <a:solidFill>
              <a:schemeClr val="accent3"/>
            </a:solidFill>
          </a:ln>
        </p:spPr>
        <p:style>
          <a:lnRef idx="0">
            <a:scrgbClr r="0" g="0" b="0"/>
          </a:lnRef>
          <a:fillRef idx="1003">
            <a:schemeClr val="dk2"/>
          </a:fillRef>
          <a:effectRef idx="0">
            <a:scrgbClr r="0" g="0" b="0"/>
          </a:effectRef>
          <a:fontRef idx="major"/>
        </p:style>
        <p:txBody>
          <a:bodyPr/>
          <a:lstStyle/>
          <a:p>
            <a:pPr lvl="1" algn="just">
              <a:buFont typeface="Arial" pitchFamily="34" charset="0"/>
              <a:buNone/>
              <a:defRPr/>
            </a:pPr>
            <a:r>
              <a:rPr lang="pt-BR" sz="2000" dirty="0" smtClean="0"/>
              <a:t>	</a:t>
            </a:r>
            <a:r>
              <a:rPr lang="pt-BR" sz="2000" b="1" dirty="0" smtClean="0">
                <a:solidFill>
                  <a:schemeClr val="bg1"/>
                </a:solidFill>
              </a:rPr>
              <a:t>Conjunto de técnicas, práticas, atitudes, modos de pensar e novos valores que se desenvolvem em consequência do crescimento do espaço digital</a:t>
            </a:r>
            <a:r>
              <a:rPr lang="pt-BR" sz="2000" dirty="0" smtClean="0"/>
              <a:t>.. </a:t>
            </a:r>
          </a:p>
          <a:p>
            <a:pPr lvl="1" algn="r">
              <a:buFont typeface="Arial" pitchFamily="34" charset="0"/>
              <a:buNone/>
              <a:defRPr/>
            </a:pPr>
            <a:r>
              <a:rPr lang="pt-BR" sz="2000" dirty="0" smtClean="0">
                <a:solidFill>
                  <a:schemeClr val="bg1"/>
                </a:solidFill>
              </a:rPr>
              <a:t>(Daniel </a:t>
            </a:r>
            <a:r>
              <a:rPr lang="pt-BR" sz="2000" dirty="0" err="1" smtClean="0">
                <a:solidFill>
                  <a:schemeClr val="bg1"/>
                </a:solidFill>
              </a:rPr>
              <a:t>Sigulem</a:t>
            </a:r>
            <a:r>
              <a:rPr lang="pt-BR" sz="2000" dirty="0" smtClean="0">
                <a:solidFill>
                  <a:schemeClr val="bg1"/>
                </a:solidFill>
              </a:rPr>
              <a:t>, 1997</a:t>
            </a:r>
            <a:r>
              <a:rPr lang="pt-BR" sz="2000" b="1" dirty="0" smtClean="0">
                <a:solidFill>
                  <a:schemeClr val="bg1"/>
                </a:solidFill>
              </a:rPr>
              <a:t>) </a:t>
            </a:r>
            <a:endParaRPr lang="pt-BR" sz="2000" b="1" dirty="0">
              <a:solidFill>
                <a:schemeClr val="bg1"/>
              </a:solidFill>
            </a:endParaRPr>
          </a:p>
        </p:txBody>
      </p:sp>
      <p:pic>
        <p:nvPicPr>
          <p:cNvPr id="9222" name="Picture 2" descr="http://1.bp.blogspot.com/-MpzMX9tQNj0/TZXlpYxwdkI/AAAAAAAABSE/8cjAfBl2IIo/s400/curso%2Bonline%2Benfermagem.jpg"/>
          <p:cNvPicPr>
            <a:picLocks noChangeAspect="1" noChangeArrowheads="1"/>
          </p:cNvPicPr>
          <p:nvPr/>
        </p:nvPicPr>
        <p:blipFill>
          <a:blip r:embed="rId2"/>
          <a:srcRect/>
          <a:stretch>
            <a:fillRect/>
          </a:stretch>
        </p:blipFill>
        <p:spPr bwMode="auto">
          <a:xfrm>
            <a:off x="323850" y="4149725"/>
            <a:ext cx="2016125" cy="1511300"/>
          </a:xfrm>
          <a:prstGeom prst="rect">
            <a:avLst/>
          </a:prstGeom>
          <a:noFill/>
          <a:ln w="9525">
            <a:noFill/>
            <a:miter lim="800000"/>
            <a:headEnd/>
            <a:tailEnd/>
          </a:ln>
        </p:spPr>
      </p:pic>
      <p:pic>
        <p:nvPicPr>
          <p:cNvPr id="9223" name="Picture 4" descr="http://www5.usp.br/wp-content/uploads/20120511_a-240x140.jpg"/>
          <p:cNvPicPr>
            <a:picLocks noChangeAspect="1" noChangeArrowheads="1"/>
          </p:cNvPicPr>
          <p:nvPr/>
        </p:nvPicPr>
        <p:blipFill>
          <a:blip r:embed="rId3"/>
          <a:srcRect/>
          <a:stretch>
            <a:fillRect/>
          </a:stretch>
        </p:blipFill>
        <p:spPr bwMode="auto">
          <a:xfrm>
            <a:off x="2555875" y="3429000"/>
            <a:ext cx="2286000" cy="1333500"/>
          </a:xfrm>
          <a:prstGeom prst="rect">
            <a:avLst/>
          </a:prstGeom>
          <a:noFill/>
          <a:ln w="9525">
            <a:noFill/>
            <a:miter lim="800000"/>
            <a:headEnd/>
            <a:tailEnd/>
          </a:ln>
        </p:spPr>
      </p:pic>
      <p:pic>
        <p:nvPicPr>
          <p:cNvPr id="9224" name="Picture 6" descr="http://www.brasil247.com/images/cache/1000x357/crop_0_37_1024_403/images%7C2%7C47%7C24781193d726357c51672046a1bd7b811976e8d9.jpg"/>
          <p:cNvPicPr>
            <a:picLocks noChangeAspect="1" noChangeArrowheads="1"/>
          </p:cNvPicPr>
          <p:nvPr/>
        </p:nvPicPr>
        <p:blipFill>
          <a:blip r:embed="rId4"/>
          <a:srcRect/>
          <a:stretch>
            <a:fillRect/>
          </a:stretch>
        </p:blipFill>
        <p:spPr bwMode="auto">
          <a:xfrm>
            <a:off x="2555875" y="5157788"/>
            <a:ext cx="2420938" cy="863600"/>
          </a:xfrm>
          <a:prstGeom prst="rect">
            <a:avLst/>
          </a:prstGeom>
          <a:noFill/>
          <a:ln w="9525">
            <a:noFill/>
            <a:miter lim="800000"/>
            <a:headEnd/>
            <a:tailEnd/>
          </a:ln>
        </p:spPr>
      </p:pic>
      <p:pic>
        <p:nvPicPr>
          <p:cNvPr id="9225" name="Picture 8" descr="http://www.unifesp.br/set/comunicacao/noticias/hospital-sao-paulo-e-unifesp-participam-da-primeira-reuniao-na-sala-de-telepresenca-do-programa-nacional-de-telessaude/image"/>
          <p:cNvPicPr>
            <a:picLocks noChangeAspect="1" noChangeArrowheads="1"/>
          </p:cNvPicPr>
          <p:nvPr/>
        </p:nvPicPr>
        <p:blipFill>
          <a:blip r:embed="rId5"/>
          <a:srcRect/>
          <a:stretch>
            <a:fillRect/>
          </a:stretch>
        </p:blipFill>
        <p:spPr bwMode="auto">
          <a:xfrm>
            <a:off x="5292725" y="3716338"/>
            <a:ext cx="3556000" cy="18605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2"/>
          <a:srcRect/>
          <a:stretch>
            <a:fillRect/>
          </a:stretch>
        </p:blipFill>
        <p:spPr bwMode="auto">
          <a:xfrm>
            <a:off x="4145280" y="386094"/>
            <a:ext cx="4486746" cy="1226066"/>
          </a:xfrm>
          <a:prstGeom prst="rect">
            <a:avLst/>
          </a:prstGeom>
          <a:noFill/>
          <a:ln w="12700" cap="rnd">
            <a:noFill/>
            <a:round/>
            <a:headEnd/>
            <a:tailEnd/>
          </a:ln>
        </p:spPr>
      </p:pic>
      <p:sp>
        <p:nvSpPr>
          <p:cNvPr id="8" name="CaixaDeTexto 7"/>
          <p:cNvSpPr txBox="1"/>
          <p:nvPr/>
        </p:nvSpPr>
        <p:spPr>
          <a:xfrm>
            <a:off x="991062" y="1968401"/>
            <a:ext cx="7266623" cy="1323439"/>
          </a:xfrm>
          <a:prstGeom prst="rect">
            <a:avLst/>
          </a:prstGeom>
          <a:blipFill>
            <a:blip r:embed="rId3"/>
            <a:tile tx="0" ty="0" sx="100000" sy="100000" flip="none" algn="tl"/>
          </a:blipFill>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pt-BR" sz="2000" b="1" dirty="0">
                <a:solidFill>
                  <a:srgbClr val="FF6600"/>
                </a:solidFill>
              </a:rPr>
              <a:t>I Curso de Atualização em </a:t>
            </a:r>
            <a:r>
              <a:rPr lang="pt-BR" sz="2000" b="1" dirty="0" err="1">
                <a:solidFill>
                  <a:srgbClr val="FF6600"/>
                </a:solidFill>
              </a:rPr>
              <a:t>Teleodontologia</a:t>
            </a:r>
            <a:r>
              <a:rPr lang="pt-BR" sz="2000" b="1" dirty="0">
                <a:solidFill>
                  <a:srgbClr val="FF6600"/>
                </a:solidFill>
              </a:rPr>
              <a:t>:</a:t>
            </a:r>
          </a:p>
          <a:p>
            <a:pPr algn="ctr">
              <a:defRPr/>
            </a:pPr>
            <a:r>
              <a:rPr lang="pt-BR" sz="2000" b="1" dirty="0">
                <a:solidFill>
                  <a:srgbClr val="FF6600"/>
                </a:solidFill>
              </a:rPr>
              <a:t>Capacitação Docente e suporte aos cursos de Odontologia</a:t>
            </a:r>
          </a:p>
          <a:p>
            <a:pPr algn="ctr">
              <a:defRPr/>
            </a:pPr>
            <a:r>
              <a:rPr lang="pt-BR" sz="2000" b="1" dirty="0">
                <a:solidFill>
                  <a:srgbClr val="FF6600"/>
                </a:solidFill>
              </a:rPr>
              <a:t>para a criação de Redes de Aprendizagem e Trabalhos Colaborativos em Saúde </a:t>
            </a:r>
          </a:p>
        </p:txBody>
      </p:sp>
      <p:sp>
        <p:nvSpPr>
          <p:cNvPr id="7" name="CaixaDeTexto 6"/>
          <p:cNvSpPr txBox="1"/>
          <p:nvPr/>
        </p:nvSpPr>
        <p:spPr>
          <a:xfrm>
            <a:off x="731520" y="3498711"/>
            <a:ext cx="7769543"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indent="0" algn="l">
              <a:buFont typeface="Wingdings" pitchFamily="2" charset="2"/>
              <a:buChar char="q"/>
            </a:pPr>
            <a:r>
              <a:rPr lang="pt-BR" sz="2000" dirty="0" smtClean="0">
                <a:solidFill>
                  <a:srgbClr val="2A2A28"/>
                </a:solidFill>
                <a:latin typeface="Myriad Pro"/>
                <a:cs typeface="Myriad Pro"/>
              </a:rPr>
              <a:t> 36 IES em todo o Brasil</a:t>
            </a:r>
          </a:p>
          <a:p>
            <a:pPr marL="0" indent="0" algn="l">
              <a:buFont typeface="Wingdings" pitchFamily="2" charset="2"/>
              <a:buChar char="q"/>
            </a:pPr>
            <a:r>
              <a:rPr lang="pt-BR" sz="2000" dirty="0" smtClean="0">
                <a:solidFill>
                  <a:srgbClr val="2A2A28"/>
                </a:solidFill>
                <a:latin typeface="Myriad Pro"/>
                <a:cs typeface="Myriad Pro"/>
              </a:rPr>
              <a:t> 3 Secretarias de Saúde (MS, MT, SP)</a:t>
            </a:r>
          </a:p>
          <a:p>
            <a:pPr marL="0" indent="0" algn="l">
              <a:buFont typeface="Wingdings" pitchFamily="2" charset="2"/>
              <a:buChar char="q"/>
            </a:pPr>
            <a:r>
              <a:rPr lang="pt-BR" sz="2000" dirty="0" smtClean="0">
                <a:solidFill>
                  <a:srgbClr val="2A2A28"/>
                </a:solidFill>
                <a:latin typeface="Myriad Pro"/>
                <a:cs typeface="Myriad Pro"/>
              </a:rPr>
              <a:t> </a:t>
            </a:r>
            <a:r>
              <a:rPr lang="pt-BR" sz="2000" dirty="0" err="1" smtClean="0">
                <a:solidFill>
                  <a:srgbClr val="2A2A28"/>
                </a:solidFill>
                <a:latin typeface="Myriad Pro"/>
                <a:cs typeface="Myriad Pro"/>
              </a:rPr>
              <a:t>Colombia</a:t>
            </a:r>
            <a:r>
              <a:rPr lang="pt-BR" sz="2000" dirty="0" smtClean="0">
                <a:solidFill>
                  <a:srgbClr val="2A2A28"/>
                </a:solidFill>
                <a:latin typeface="Myriad Pro"/>
                <a:cs typeface="Myriad Pro"/>
              </a:rPr>
              <a:t> – </a:t>
            </a:r>
            <a:r>
              <a:rPr lang="pt-BR" sz="2000" dirty="0" err="1" smtClean="0">
                <a:solidFill>
                  <a:srgbClr val="2A2A28"/>
                </a:solidFill>
                <a:latin typeface="Myriad Pro"/>
                <a:cs typeface="Myriad Pro"/>
              </a:rPr>
              <a:t>Universidad</a:t>
            </a:r>
            <a:r>
              <a:rPr lang="pt-BR" sz="2000" dirty="0" smtClean="0">
                <a:solidFill>
                  <a:srgbClr val="2A2A28"/>
                </a:solidFill>
                <a:latin typeface="Myriad Pro"/>
                <a:cs typeface="Myriad Pro"/>
              </a:rPr>
              <a:t> </a:t>
            </a:r>
            <a:r>
              <a:rPr lang="pt-BR" sz="2000" dirty="0" err="1" smtClean="0">
                <a:solidFill>
                  <a:srgbClr val="2A2A28"/>
                </a:solidFill>
                <a:latin typeface="Myriad Pro"/>
                <a:cs typeface="Myriad Pro"/>
              </a:rPr>
              <a:t>del</a:t>
            </a:r>
            <a:r>
              <a:rPr lang="pt-BR" sz="2000" dirty="0" smtClean="0">
                <a:solidFill>
                  <a:srgbClr val="2A2A28"/>
                </a:solidFill>
                <a:latin typeface="Myriad Pro"/>
                <a:cs typeface="Myriad Pro"/>
              </a:rPr>
              <a:t> Bosque)</a:t>
            </a:r>
          </a:p>
          <a:p>
            <a:pPr>
              <a:buFont typeface="Wingdings" pitchFamily="2" charset="2"/>
              <a:buChar char="q"/>
            </a:pPr>
            <a:r>
              <a:rPr lang="pt-BR" sz="2000" dirty="0" smtClean="0">
                <a:solidFill>
                  <a:srgbClr val="2A2A28"/>
                </a:solidFill>
                <a:latin typeface="Myriad Pro"/>
                <a:cs typeface="Myriad Pro"/>
              </a:rPr>
              <a:t> México - </a:t>
            </a:r>
            <a:r>
              <a:rPr lang="es-ES" sz="2000" dirty="0" smtClean="0"/>
              <a:t>Facultad de Odontología de la Universidad Autónoma de Nuevo León</a:t>
            </a:r>
          </a:p>
          <a:p>
            <a:pPr>
              <a:buFont typeface="Wingdings" pitchFamily="2" charset="2"/>
              <a:buChar char="q"/>
            </a:pPr>
            <a:r>
              <a:rPr lang="es-ES" sz="2000" dirty="0" smtClean="0"/>
              <a:t>  OLFEDO UDUAL – Organización de Facultades y Escuelas de Odontología de </a:t>
            </a:r>
            <a:r>
              <a:rPr lang="es-ES" sz="2000" dirty="0" err="1" smtClean="0"/>
              <a:t>America</a:t>
            </a:r>
            <a:r>
              <a:rPr lang="es-ES" sz="2000" dirty="0" smtClean="0"/>
              <a:t> Latina y el Caribe.</a:t>
            </a:r>
            <a:endParaRPr lang="pt-BR" sz="1600" dirty="0" smtClean="0">
              <a:solidFill>
                <a:srgbClr val="2A2A28"/>
              </a:solidFill>
              <a:latin typeface="Myriad Pro"/>
              <a:cs typeface="Myriad Pro"/>
            </a:endParaRPr>
          </a:p>
        </p:txBody>
      </p:sp>
      <p:pic>
        <p:nvPicPr>
          <p:cNvPr id="9" name="Picture 2" descr="http://200.144.255.112:8002/teleodontologia/imagens/rede-teleodonto-1.png"/>
          <p:cNvPicPr>
            <a:picLocks noChangeAspect="1" noChangeArrowheads="1"/>
          </p:cNvPicPr>
          <p:nvPr/>
        </p:nvPicPr>
        <p:blipFill>
          <a:blip r:embed="rId4"/>
          <a:srcRect/>
          <a:stretch>
            <a:fillRect/>
          </a:stretch>
        </p:blipFill>
        <p:spPr bwMode="auto">
          <a:xfrm>
            <a:off x="213360" y="479107"/>
            <a:ext cx="3329789" cy="1133053"/>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e 7"/>
          <p:cNvSpPr/>
          <p:nvPr/>
        </p:nvSpPr>
        <p:spPr>
          <a:xfrm>
            <a:off x="939594" y="419486"/>
            <a:ext cx="8174182" cy="30606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9" name="Picture 2" descr="http://logotipos.ws/wp-content/uploads/2013/01/logo-do-sus.jpg"/>
          <p:cNvPicPr>
            <a:picLocks noChangeAspect="1" noChangeArrowheads="1"/>
          </p:cNvPicPr>
          <p:nvPr/>
        </p:nvPicPr>
        <p:blipFill>
          <a:blip r:embed="rId2"/>
          <a:srcRect/>
          <a:stretch>
            <a:fillRect/>
          </a:stretch>
        </p:blipFill>
        <p:spPr bwMode="auto">
          <a:xfrm>
            <a:off x="3338384" y="578960"/>
            <a:ext cx="3078747" cy="1230753"/>
          </a:xfrm>
          <a:prstGeom prst="rect">
            <a:avLst/>
          </a:prstGeom>
          <a:noFill/>
        </p:spPr>
      </p:pic>
      <p:pic>
        <p:nvPicPr>
          <p:cNvPr id="10" name="Picture 14"/>
          <p:cNvPicPr>
            <a:picLocks noChangeAspect="1" noChangeArrowheads="1"/>
          </p:cNvPicPr>
          <p:nvPr/>
        </p:nvPicPr>
        <p:blipFill>
          <a:blip r:embed="rId3"/>
          <a:srcRect/>
          <a:stretch>
            <a:fillRect/>
          </a:stretch>
        </p:blipFill>
        <p:spPr bwMode="auto">
          <a:xfrm>
            <a:off x="3259659" y="2032452"/>
            <a:ext cx="1057133" cy="1036200"/>
          </a:xfrm>
          <a:prstGeom prst="rect">
            <a:avLst/>
          </a:prstGeom>
          <a:noFill/>
          <a:ln w="9525">
            <a:noFill/>
            <a:miter lim="800000"/>
            <a:headEnd/>
            <a:tailEnd/>
          </a:ln>
        </p:spPr>
      </p:pic>
      <p:pic>
        <p:nvPicPr>
          <p:cNvPr id="11" name="Picture 6" descr="http://www2.datasus.gov.br/DATASUS/imagens/CNS_CAPA.jpg"/>
          <p:cNvPicPr>
            <a:picLocks noChangeAspect="1" noChangeArrowheads="1"/>
          </p:cNvPicPr>
          <p:nvPr/>
        </p:nvPicPr>
        <p:blipFill>
          <a:blip r:embed="rId4"/>
          <a:srcRect/>
          <a:stretch>
            <a:fillRect/>
          </a:stretch>
        </p:blipFill>
        <p:spPr bwMode="auto">
          <a:xfrm>
            <a:off x="4499225" y="2067505"/>
            <a:ext cx="1742296" cy="1153174"/>
          </a:xfrm>
          <a:prstGeom prst="rect">
            <a:avLst/>
          </a:prstGeom>
          <a:noFill/>
          <a:ln w="9525">
            <a:noFill/>
            <a:miter lim="800000"/>
            <a:headEnd/>
            <a:tailEnd/>
          </a:ln>
        </p:spPr>
      </p:pic>
      <p:pic>
        <p:nvPicPr>
          <p:cNvPr id="1028" name="Picture 4" descr="https://encrypted-tbn0.gstatic.com/images?q=tbn:ANd9GcTaRBCJ6HSrO9y5m34iFOLrCwRuEGRfA9bz6xip44gF9tyqW1-M"/>
          <p:cNvPicPr>
            <a:picLocks noChangeAspect="1" noChangeArrowheads="1"/>
          </p:cNvPicPr>
          <p:nvPr/>
        </p:nvPicPr>
        <p:blipFill>
          <a:blip r:embed="rId5"/>
          <a:srcRect t="17917" b="18679"/>
          <a:stretch>
            <a:fillRect/>
          </a:stretch>
        </p:blipFill>
        <p:spPr bwMode="auto">
          <a:xfrm>
            <a:off x="6615594" y="2024971"/>
            <a:ext cx="1129194" cy="541122"/>
          </a:xfrm>
          <a:prstGeom prst="rect">
            <a:avLst/>
          </a:prstGeom>
          <a:noFill/>
        </p:spPr>
      </p:pic>
      <p:pic>
        <p:nvPicPr>
          <p:cNvPr id="12" name="Picture 2" descr="imagem de webmaster"/>
          <p:cNvPicPr>
            <a:picLocks noChangeAspect="1" noChangeArrowheads="1"/>
          </p:cNvPicPr>
          <p:nvPr/>
        </p:nvPicPr>
        <p:blipFill>
          <a:blip r:embed="rId6"/>
          <a:srcRect/>
          <a:stretch>
            <a:fillRect/>
          </a:stretch>
        </p:blipFill>
        <p:spPr bwMode="auto">
          <a:xfrm>
            <a:off x="1215632" y="1809713"/>
            <a:ext cx="1798437" cy="485819"/>
          </a:xfrm>
          <a:prstGeom prst="rect">
            <a:avLst/>
          </a:prstGeom>
          <a:noFill/>
          <a:ln w="9525">
            <a:noFill/>
            <a:miter lim="800000"/>
            <a:headEnd/>
            <a:tailEnd/>
          </a:ln>
        </p:spPr>
      </p:pic>
      <p:pic>
        <p:nvPicPr>
          <p:cNvPr id="13" name="Picture 2" descr="rute"/>
          <p:cNvPicPr>
            <a:picLocks noChangeAspect="1" noChangeArrowheads="1"/>
          </p:cNvPicPr>
          <p:nvPr/>
        </p:nvPicPr>
        <p:blipFill>
          <a:blip r:embed="rId7"/>
          <a:srcRect/>
          <a:stretch>
            <a:fillRect/>
          </a:stretch>
        </p:blipFill>
        <p:spPr bwMode="auto">
          <a:xfrm>
            <a:off x="6615594" y="1194337"/>
            <a:ext cx="1870364" cy="512421"/>
          </a:xfrm>
          <a:prstGeom prst="rect">
            <a:avLst/>
          </a:prstGeom>
          <a:noFill/>
          <a:ln w="9525">
            <a:noFill/>
            <a:miter lim="800000"/>
            <a:headEnd/>
            <a:tailEnd/>
          </a:ln>
        </p:spPr>
      </p:pic>
      <p:sp>
        <p:nvSpPr>
          <p:cNvPr id="15" name="Elipse 14"/>
          <p:cNvSpPr/>
          <p:nvPr/>
        </p:nvSpPr>
        <p:spPr>
          <a:xfrm rot="19805536">
            <a:off x="147875" y="307790"/>
            <a:ext cx="1773382" cy="1066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2000" b="1" dirty="0" err="1" smtClean="0"/>
              <a:t>e-Saúde</a:t>
            </a:r>
            <a:endParaRPr lang="pt-BR" sz="2000" b="1" dirty="0"/>
          </a:p>
        </p:txBody>
      </p:sp>
      <p:sp>
        <p:nvSpPr>
          <p:cNvPr id="1030" name="AutoShape 6" descr="data:image/jpeg;base64,/9j/4AAQSkZJRgABAQAAAQABAAD/2wCEAAkGBxQREhUUExQWFBUWGBgbFxcXFxcYHxodGh0eHx8aHB4fHCkhHRolHh0aIjEiJSkrLi4vGh8zODMtNygtLisBCgoKDg0OGhAQGiwkHCQsLCwsNywvNSw3LyssNy4tMC4sLjQ3LC8vNy0vLTQrLS0sLzQtNTQsNysvLy43LiwvMv/AABEIAMcA/gMBIgACEQEDEQH/xAAcAAEAAgMBAQEAAAAAAAAAAAAABQcEBggDAgH/xABQEAACAQMCAwQFBQoLBgYDAAABAgMABBESIQUGMQcTQVEiYXGBkRQyQlKhCCM0VHOCk7Gy0hYzNVNjcnSSorPBFSRDYtHTNkSElLTCF+Hw/8QAGgEBAQADAQEAAAAAAAAAAAAAAAEDBAUCBv/EADERAQABAwIDBAgHAQAAAAAAAAABAgMRBCESMUEFYXHwExRRgZGhscEVIjKC0eHxI//aAAwDAQACEQMRAD8AvGlKUClKUClKUClKUClKUClKUCviSQLuxAGcbnG58K8OKQyPEyxP3bnGlvYenv6Z9fj0rQI+Jo0dwkwfW2XQDBIcBs9NjswyD4ZBGwzrX9R6KqKcc890bPdNHFGW9TcYhUgGQZLhMDJ9I5GPiCM+o15XfHoYndGJ1JjbYZzjpk+sfb5Gqzi4kEmXG8itnSBjLK2cFTjO4xkeR8d6yOZeP95IJGCgaVUYUncZPU9TljgdMDfpXP8AxKuaJxERV0jfk2I00zVEbzlYtvx2F9elto0DseoAIz4b58MeYPka94OKRPjDruurfbbzOelV1wXj5jt5ECKe9Gc4wQGGnx+cABnz3yd8io6zvkdxuSNQ16RqcDUASD0U46e/PlXr8SqiKdomevTCer8+5cKsCMjcHoa/a0EXxluQlmxVdIjRvAKuSTv6R+a3l7csK31BgDJyfPz9ddCxfi7nEcpx4+DBVTw4ftKUrO8FKUoFKUoFKUoFKUoFKUoFKUoFKUoFKUoFKUoFKUoFKUoFVLzzYNBfNpGpbhdaLjOXGzLtvgn0vz9vI7B2t8xSWlsiQuY5JmI1r85VXGrT5MSyjPrPjitJuOeZLwkzoAF0hBF47HXqJO4JxjHT9enrYiq1MdWfR1TVe9HTGZmPPweM/D374OAAMjOWHsIx87pjqPGvW9sTKgUSRbPqG8nipAXGn2D3eNZVpx2zGA8Vyx6eiIt+m274bp9UVIJzTYaQ3yW5IP0vvIBPXwcb1x6bF6rE5iMd/wDGXYq9ZpqonhnNOIjZFR25VQuqNiF8C53CnBGQBj51YvDuGyRB8rk+iBpIfGD19E7Y364xU3JzRw8/+XuV9ncf6sfIfCoy543bf8JJ18siMY9ZPeHPswBXmqzdpicYnPsn/Fptanhqp4J/Nz2bb2W2RYz3Lbgnuo/Yvzm9efRHq0kdKsGqGuu0CeNJbaElVZYysh2kRsDWQwJzqKtjO4B9WKtzkjjRvbKKZvnkEPjbLKSCceGcaseuu/p4im3FMexw9RczfqpmMTHTw2TtKUrOxlKUoFKUoFKUoFKUoFKUoFKUoFKUoFKUoFKUoFKUoFY3ErxYIpJW+bGjO3sUEn9VZNaz2kOw4dcaOuFB/ql1Df4c1J5PNc8NMyq7nnmYX9pZuUxOutZGyANWE1AL5N6LA+HTrULJYiA6RLFNlVYtESVUnPoZIByAATsMZx1BqPjdlKlWKkZGxx6j9mR+ca9rP6Xt/wBK0r8zNMt/sC7ar1dGI/Pw1cU/T5Nj4DeQwxTPICWOEAXGrSwOdOenQ5PqFfF/ZS4jiSKQqgO+g/OJyckejtkjYnfV6qxeCWveTIMZ0nUc+rGB7CxUe+tn5lu5YcKujutGkh8EyltiFXBJKgZPh6R6+C1HHa35cnW1tz0GszRvVO+/LliI+vxa9acAnlyFCAjqDImR7QCSPeK+7nlu5QZKAgdSrL/qQanuWbGePu/mLAVLnSQzMW6K5Kg7ZHT6mM1gc4cQVzo0xvjZXSbUQfJowNjnzyP1VarFumnM5LfampuXoopmMT3f3H1aY1pradxJEhjWE6HJDPksPQwDnTjJzsAc5qw+TOco7S1s4AjBpJiJCSCNDHHeeY9I6QMZ+9MfLNfXcMkNyQwKNojYea7tpPqOR7elee+MknIJPXOOvT35PvPrz7omaYjwfOdp6i1TfuzT+vi59Jju89XUVK8rRmKIXGGKjUPXjf7a9a2gpSlApSlApSlApSlApSlApSlApSlApSlApSlApSlArC43LElvM04zEI3Mgxq9DB1beO2azaiOboDJY3SLuWhkAHn6J29/SkpPJRPE+EQpdmBLlGh1ACbDNgH6JCr6TDG5X0T5joMvj9hDBcNBAzP3elHZvpS/SI8Au6rjw0n2mFs7p4WEkTaHQ5VsA4yPnAEEE+7f4Y9LB2Z8KcsWXQc/SJ6589XjWld3p97Z7EvaeNTTNqMVTTVnM8piM7bcp89+yWsElssjxHLxkayy7YAbYDr5nffZdgRWPPzLcv8A8TT/AFFUfbgn7azOE8aiSXSy4Qtgy6s5Cn0MrpGFz6ROTuxz1NSvE+FWj50Ad4eghYbn1gZUDzJFeqqZrj/lVjDqW70WK8623mat4nafP2asnGbgdJpPe2f15qR4MWeZbiYa8DI9FQen8YQAM4A2zuRuNhXzDwmJZAr9446sy404VvSI+kRj0dvJiOlT3EkS1UuukRsRt0wTjGMblcDIxupG22RS1aqjeuU1uus3I4NNRiZ5zjE+EIjjHCYbq8u9cwiaO1hlRiCVKqZdeQAT4oRjJ8gajeRrGBpzJdSoqQYYIASZiGAXSCN1LadvnHpjrUL/ALWcXTTRNpaMCONiEJwAVIKnUvSRhjcV+8OgLzRIOpkjA9RLAAD34+FZKpzVs+bvVWKJnjieOJxH9/R0zSlKztkpSlApSlApSlApSlApSlApSlApSlApSlApSlApSlApSlBVnNvZi5dpLIphtzE22Ceuljtpz9E4x4HoBpPLlrCTPDMxiuMkQOXwisrboSPBz6Orw05qwu07mC5hBt+7EccuNEySHUQpXUpGBpPgR5Hqd8V1H3OVZSUZcNnY4Ix6QO5PQtp8ScDYVq3Ko4uGHQ0XZlFGNROczyxv75+mPix1Of8A++ypThPHJbfZcMn1G/8Aqeqn4j1VF3NhIrkjdj6R075B6nYYIDHTnAGQQPOve1t1ZMtcRo+TlHjm2HgdSK4OfYK1eCqic0z9nfo1dvU0cGotz7o4o8YmN498RLY7Li0HcFnYiVQulQMHYEAL1DA5bVn6xyBWq397JIVXPeSEaY1JwFA8T4KijdmPgN6+L6GQD73JEw31FFlOnpjd0Ub58jX3w3hzQszs5DFWR2yGOlzoYeOB84HG4wRjcZzTNVf6uXc0Yi1pqp9BTPFO2atseEc5n3C8GD3MdvZlp2xuxKKJJVBLumWHoHBZcnoKtTkPs/8AkrCe5IaUbog3CE9Sx6M2PcPDOxFXKyIMq2lwfRKkgjp0IA8NW+xzjG1XVyLx2e8i7yWJUjA0q4ckuy7MdOnYZ8c9fDxrLariqrE83K1nZVFqfT05xnrtv7Y9uf5bPSlK2WmUpSgUpSgUpSgUpSgUpSgUpSgUpSgUpSgUpSgUpSgUpSg1fj3I8F5K0s0s5JAAUMgVAPBRo88ncnc1oHOPIL2qq1uJ7lSdwFyUHnlWyTnyTzORVz0rHVaoq5w2retv24xTVt8flLme0lmD92isXOwTTl+ucYAJyDvsM7VOX/CbmGNe9VFd9OIA5abAzhtC9QcnIOT6gAQL8xUJwHla3tC7opeV2ZmlkOtyW/5sbDw29+a8xZiGP1vU8UzVVE57o2+/zU1f2tx3AmAjliYDWYm7zuzu2JNiUPQ5zjZRnbFQE12WOXJxjA3/ANd8D2euugzyrbi6ju0BilQMCIzpWQMCMOuMHGc+G4Gc4FSUPDoUYusUaserKign3gZqTZieaU6zVU1RNNUR+2P9Vjyl2eRXUCyyyTpqG8fdmLHqy4OpfJgADW+8uctR2OsRSSlXwSjlSoI+kMKCCRgHfwHlU3SvdNumnlD3d1d67GK6sx56FKUrI1ylKUClKUClKUClKUClKUHxLKEUsxCqoJJJwABuST4AVEfwusPx22/Tx/vV7c1fgV1+Qm/YaufOyzk2Hikk6TPIgiRGUxlQSWLA51KfKiui7DisE+e5milx17t1fHwNfPEuMW9sVE88UJbOnvJFTVjGcZIzjI+Irnbn3ls8DvIWtp3J095G5wHQqcENpABU+zcagR57D26XRmThkpGDJDK5HkWEBx9tQwt0c2WJ/wDOW36eP96pS2uUkUNG6up6MpDA+8bVT/LfZDaXdlbztNcJJNDG5wYyoZlB2BTOMnpn31rfY9xCS14sLVH1RStNG4X5rGNXZZAPP0OvkxoL2vuYbWByktzBG4xlXlRSM9Nic14fwusPx22/Tx/vVRfbHHq4y6n6SwD4gCt4/wDwfZ/jVz8Yf+3QWMOOW3cmf5RD3IODL3iaM5xjVnGckD21i/wusPx22/Tx/vVonPfLcfDeX5reJ3dRLE2p9OctMhPQAfZWldmvZ3FxWCWWSaSIxy6AECEEaVbJyOvpVRe9nzFaTOI4rmCR2zhUlRicDJwAcnYE15Sc1WSkq15bBlJBBmjBBBwQRq2IO1anyp2UQ2F1HcpcSu0erCsqAHUpXfAz45qo+HcFS+409tIzIktzdAsuMjSZXGMgjqoHTxoOhv4XWH47bfp4/wB6sq745bRKjyXEMaSDMbNIihxgHKknBGCOnmKrn/8AB1n+NXPxh/7dRPbnYi3tuGwqSyxB0BbGSESMAnG2dqC2bjmG0jVGe5gRZATGzSoA4GMlST6Q3G48xXh/C6w/Hbb9PH+9WhcO5Cj4twvhhkmki7mAgaApzr05zkf8oqrrvltE4r8gDsU+URw95gasOVGrpjPpVB0pBzFaSB2S5gZY11OVlQhF+sxB2HrNe3DuM29wWEE8UxXBYRyK+AemcE4zg/Cq14h2excK4dxJ45pJTJbMpDhRjTk7YA86h/ud/wCPvPycP7T1UXHxLi0FtpM80cOrOnvHVM464yRnGRS84tBDGsks0Ucb4CO7qqtkEjBJwcgE7eANVT90X/F2f9ab9SV+9rf8h8O/r2//AMaSirI/hbYfjtt+nj/eqSsr6KYaopEkXzRlYfEGqT7POzG14jYpcSyTo7NICEaML6LlRgFCeg8613hAfhHHFhgkLhbiOFiNu8SQqCrAbFhq9zL4dKg6WqKh5ls3cRrdW7OTpCCWMknyAznPqrG564z8isLicHDLGQn9dvRT/ERXLy28tstvcgY1Mzwt5tA4BPubFUdf0rE4TfrcQRTJ82VFdfYwB/1rLoiHl5qslYq15bqykhgZowQQcEEatiDtisyw4rBP/EzRS46926v+o1zhw7gaX/G5baRmRJLm7yyY1DSZWGMgjqo8Kluf+ztuDiO7tZ5GVXALHCyRMfmsGUAFT06Dcgb52iugbidY1Z3YIigszMQAoAySSdgAPGon+F1h+O236eP96tRseaDxLl+8lfHepb3McuOhZYidQHhqUq2PDJHhVY9mHJcXFXnWWSSMRLGR3ejfWWBzqU/VHTzqi/ouarJmCreW7MxAUCaMkknAAGrck7YqYqseG9jNpDNFKtzcMYpEkAPdYJRgwBwmcZFWdREXzV+BXX5Cb9hq5w7PuFX1zJIvD5u5cIpkPevFlc4AyoOcHNdKcetmltp40GWeKRVGcZLKQN/aarjse5KvOHzzPcxqivEqrpdW3DZ8PVUVEcN7H7y4uBJxK5V1214kkldwPoanUaV9e/U4Ffv3Q6APYADACXAA8gDDV2VWXbHyfdcRa1NsiuIhMHy6rjWY8devzTVFeX/LPEIOFx3gvJGt2jiPcpLMNCSAAArnTpGQCBtvW39gPCLYxy3Iy1yjGMg4wiHBBQY+kNiT9UgYGc79wfgGeFRWVwMH5KsMgBBwdGk4I8j0NaF2W8ncS4belpY07iRCkhWRD83dHC5z1yMeTnyqDUe2SPVxiRempYBn2qBU+/YRKQR8uTf+gb/u179pXIF/ecRe4t41KFY9LGRFOVXyJz1rF/g7zL/Pyf8AuUoN27ZU08GmHk1uPhKlVPyDybeX8Uj2t18nVJNLL3kyZbSpzhNjsQMnyqxrzlriNxwOS1nPe3jSqfTkU5VZVYelnGyg1I9j/LNxw+3mjuVCM82tQGDbaFHUesGqMrs35XuuHrMLq4+UGRkKHXI+kAHI9PpnI6VRsPBDfcXltVcRmW5uhrK6saTI/TIznTjr411LVA3fZzxZL2W4t1CMZpnjdZkVgJGbfrtlWx76g2PlrsdktLuC4N2riJw+kQsuceGe8OPhXh90T8yy/rTfqSo88u8y/wA/J/7lKnu0bk++vrTh6IokmhQ9+WkUekUQE5J9Ilg24oNt7Mf5KsvyKVTPFP8AxN/6+D9cdXjyPw2S1sLaCUASRxqrAEHBHrHWq2vuQL5uN/LBGvcfK4pdXeLnQpTJ05znY7UIWB2lDPCr38hJ+qqz+54P3+8H9HD+09XVf2iTRPFIMpIrIw81YYI+BqiZezTi3D7gyWD6wMhJI3RHKn6Lq+FPQZG42B28KJn7oxhosx45nPuAj/6ivvtdGOB8PH9Jb/8Axpajbfs34pxKdJOKS6UXZtTqz6c7qip6C58Tt54OK3jta5ZnvrKGG1RWaOdG0lgoCrHIvU+tlqCquA8r8QfhjXlvdyJCglbuElmUnu2OrAU6cnBPrqS7C+F21xdySSlmuIQJIlJGk6iQ0h8WdSR1OPTB67i0uzLgUtlw5Le4UBw0pZQQwwzsRuNuhrQeXuz+/wCHcUE8EatbLKy/xiAmBzjGCc5UEHHiUFBl/dCcYxHb2in57GV/YnoqD6izE/mVovM/M1pccNs7SGOZZbXT6brGFbKkSYw5PpPhunhVg8c5Gu77ja3E8afI1ZAMupzHGpIBXO4aTOR5NvW58T5GsZYZI1tLeNnRlDrEilSQQGBAyCDvQa92FcX77h3ck5a2kZd/qP6a+7dlH9WrGqpeyLlDiHDrmQ3EarDLHhisiNh1OVOAem7j31bVVHPHI/8A4lP9qvf1TVY3blfJHwt42I1zSRKg8TpdXJ9gVT8R51ol52ecXS+mubZVRjPO8biWMELIzeB6ZVse+siLsu4pfTK/ELgBRsWaQyuB4hFA0Ln2+vBqK9uzu2ZeX+KufmyJc6fWFgAJ+OR7q03kDkpuLPMqzCHulQklC+rWWHgwxjT9tX/xPl5U4XNZWqAA20sUS5xksjAZJ8SxySfEk1TvCez7jlqWNv8AeS+AxSdBnGcZ38Mn40G/9nXZs/C7l5muVmDxGPSIymMsrZyXP1cY9dWJVMcI4BzEs8LSzSGISxmQG4Q5QMNQxnf0c7Vc9VClfMkgUFmIAAJJPgB1Nc/83dr11PIy2bfJ4AcKwUGRx9YlgQoPgAMjxPkHQVK5S/h1xDP4dPn8p/p0+yrV7E+Zb29kuBczmWOJI9OpUBDOW8VUE7IevnUyuFgc28Rnt7Z3toWuJzhYkAJGpjjU2MYRepJI6YyM5qrbzi/M1s2uSLvU66UihlX4RHvPtq5bmdY0Z3IVUUsxPgFGSfhXNF92mcSkkd0upI0Z2ZECx+gpJKruhOwwOvhQhaPKfN/Fb+eJDZC1hU5nlkSUagPooHC4YnbbVjr4b2XVQ9jHO9xdTzW93MZWKB4iwUEaTh19ED6ykexqt6qhSqd597X2ikaCwCHQSrzuNQyNiI1zg4P0jkbHAI3qtLnnviDNlr6cH1SaB/dXA+yplcOraVzPwbtS4lbkEzidfqzKGz+cMN9pq7+Qud4eKxEqO7mTHexE5K56Mp+kh88D1gVUw2mlKpvtn5rvLO8ijtrh4kaAMVUIcnW4z6SnwA+FBclK5bbtH4mOt9IPzYv3KzOH9qnFIyD8pEo+rJHGQfeoVvtplcOmKVpvZxz2nFY3BTup4sd4gOQQc4dD1wcHbqD57ExHbZzVJZwQxW8hjmmckspwRGg3x5ZYoPZqoiyaVyoeeOI/js/9/wD/AFXR/JPG/l1jBcfSdAHx4OvouP7wNFwnKVU3bbzNd2UtqttO0IdJS2kIclSmPnKfM1FdkHN97d8Q7q4uXlj7mRtLBBuCmD6KjzNEXdSoLnm9eDh91LExSSOF2RhjYgbHfaqD4T2g8TaeFWvJCrSxKwKxbhnAI2TyNB0zSqi7a+aLuyntltp2hV43LBQhyQwA+cp86wex7m69u78xXFw8sfcSNpYIPSDRgH0VHgTQXXSlVb2jdq3yORrazVZJl2kkfJRD9UAEFnHjuAPWcgBaVK5VvufuIyNqe9mUnwR+6HuCYFZnCu0ziUBBF0ZV+rMFkB9+zfBhUyuHT1K0js77Q4uKAxsohuUGWjzkMv1kPUjpkHcZHXrW71Ua/wBoIY8MvdPX5NN8NBz9ma5TIrsp1BBBwQRuD0x66qbmLsSidmeznMOTnupF1oPUrDDKPbqqLDx4H2l8JkjWK5sltwABjuUljHqGldWPzasPlKzsFjaXh6wiOUgsYcaSV8MDZSM9MCucebOT7rhjItyqYkzoeNtStpxkbgEEZHUDrWydhnEni4l3QJ0TxuHXwyg1K59YAZfzqCxu27jnyfhxiU+nct3f5nVz7MDT+eKo/lrl6S9M4j/4FvJMfWV+antY5+BrZO2rjfyniLRg5S2Xux/XPpOfjpX8yvns255g4Uk2u3klkmZcspQAIo2Xc9clz7x5UGscq8ZNldwXIO0bgt60Ozj+4W9+K6K7TuMm24XPLE2GZVRGB/nWC6gfMKxI9lczXRQu5jUrGWYopxlVJOlTjxAwPdVtNfNxDldxnVJaFFfz0wspB/QkH2g0JVHbwF2VF6syqvtYgD7TXV3LnK9tYwLDFGuwGpyoLOfFmPiT9nQbVyjFKUZXX5yMGX2qcj7RXXnBuJR3UEc8RykihlPt8D6wcgjwINIJU3248nxW4jvLdBGHfRMijC6iCVkAGwJwQcdcr45zo3Z7xhrTiNtIpwGkWNx5pKQpz7Mhvaoq4u3i8ROG92T6cssYQePoHUx9gAxn1jzqjuWLMzXlrGu5aeIe4OCT7lBPuoQ64qgvugPw+H+zr/mPV+1QX3QH4fD/AGdf8x6SQ/OwQL8sn16cdx9LH1186x+3BLQXkfybu+8MZ78R4xnI0asba8as+OAufCtI4TwOe8YpbwtMyjUVXTsM4zuR4mtisOy3ikhA+S90POSSNQPcGJ+AoqS7Ci3+1PRzgwS6vZqTGfzsVF9qvHPlnEpmBzHD95T2Rk6j73L7+WKsvh3L68ucNurlnEl0yBdQB0hidKImd9OtgSfHGcDG1DKBtqyR4nO5Hjv50E1xvl57a3s52zi7jdwPLDbD3oyN7z5VZX3PvG/wizY/00f2K4H+A/nGtb585/g4jaR26WrwmFlMbF1IAUFSuAOmk/YK1rkrjfyG+guM4VXAk/Jv6L/AHV7VFBYH3RH8fZ/k5v2o6huwr+VP/Ty/tR1M/dD/AMdZHwMc37UdQvYWwHFRnxglA9uUP6gfhROi5u0n+Sr3+zyfs1zJwX8Jt/y8P+YtdNdpbY4Ve5/mHHxGB9tczcEH+82/5eH/ADFoQsr7ob8JtPyUn7S1G9g38qN/Zpf24qkvuhvwm0/JSftLUb2Dfyo39ml/biodF4c28TNrZXM6/Oiidlz9YKdP+LFclSyHdmJYnJJO5JO5J9ZNdWc+2DXHDruJBlmhfSB4sBkD3kAVyidx6iP10kh1FyBylBY2kQEamV0VpZCoLMxGSM/VGcAerzzWn9tvJ0Pyc30MaxyRsol0AAOrkLkgfSViu/lnPQY3zkPjS3thbzKcnQquPqug0sD7wfaCD41G9rl4kXCrnWd5FEaDzZyAMezdvYpqjnPgnFWtLiK4Q4aJw3tA+cvsZcj3113G4YAjoRke+uOEgaQiNRlnIVR5ljgD4kV2JaxaEVfqqB8BipBKA7R73ueF3j5we5dQfIuNAPxauY7Hi88QHc3E0YHQRyuo+CtiuwCKi73luzmOZbW3kPm8MbH4lao5U4lxee5Ze/mkmYbIHdnIz4KCep26ddqtHs44A/Cre44reIYykLCGN9mwcbsD80uwVVB33PmKt7h/A7a33gt4YT/RxIn7IFZssSuMMAw8iAR8DUwZcby3JkZmZtcjsWO4yzMcn3kn7av/AId2M2PdR98ZjLoXvCsmAXwNWBjYZztVhDh0I/4Uf9xf+lZVMGXNvazyfFwuaHudXcyofntqIdD6W/kQyYHqNZnYZxpEvJLVyGju4yNJIILoCQMetC49wFdAz26PjWqtjpqAOPjXmlhEpBEaAjoQigj7Kplzvz/2bz2EjPCjTWpOVZQWaMfVkA3wPr9D44Na7wDm28sgRa3LxqTkqNDrnz0urAH1gV1nUXe8t2czapbS3lb6zwxufiVqYMuWL/iVzfzAyvJczHZRgu2PJUUbD1KKuXsj7OpLR/ll2oWbBEUWxMYYYLtjbWRsAOgJzucCzLDhsMA0wxRxL5RoqD4KBWVQyVQH3QTgX8OSB/u6/wCY9X/XjNaRucuiMemWUH9Yqoor7ntwb24wQf8Ad/8A7rV914w2kaHKIqnzVQP1CvqeZUVnchVUFmY7AADJJ9QFBTH3QnHxqt7MMBjM0gz7VQftn+7Wo9lXKkfFLp0l1GGKMs5RsHUSAi59fpH82ujIUguFWUKkiuAVcqDkeByRnFZEFsiZ0Iq566VAz8KLlX8nYzw7B098Dg4Pek4PgcYrnq5Tu2aOTAdGZHGejKcEfEGuyqxn4fESSYoyTuSUXf19KmDKlrvh0nHOCWs0P3y5si8TpkZdQFBx4ayqxPv6x41WFvczWkwZS8E8ZyMgo6npuGGemRgjcGuvILdE2RVXPXSAP1V43/DIZxiaGOUeUiK/6waYMuXuOc8X95F3VzdM8ZIJXREgJByM6EXODg4O2RU92U8mzXd3DcNGy20LrIZGBAcocoqfW9IAkjbAPqFXxa8r2UR1R2dsjeaQRKfiFqWFMGVFfdEMBc2mTj71J+0tVhw7i0lu+uCZonwV1I+k4OMjIPTYfCuvp7VH3dFYjpqUH9def+zYf5qP+4v/AEoZc0cu85Xr3dspvZ2DTwqymZiCDIoIIzuCM1sfab2aS28r3NpG0tu5LNGgJaInc4UbmPO4x83odhmr1Xh8QORFGCOh0L/0rJqmXI/AuZLqyZjazvCT88DSQSPrKwK5HnjNOMceur51+UTSTuPmLttn6qKAMn1DNdT8Q4Ba3BzPbQTHzkijc/4ga9OHcHt7faCCKEf0caJ+yBUwZVF2T9m0qypeXid2E9KGFh6RbwkcfRC9Qp3zgnGN7qpSqhSlKBSlKBSlKBSlKBSlKBULzdx4WNs02nWchVXOMs3TJ8hufdU1Wu893VrHa4vFZondFwucgk51DHTSAT7sb5xQYfKnF+IzuhuIIVgkTWskbdBgFQRrbJOR5ePlivfnfmV7IQLCiyTTyaVVs4x08CN9RQe+tF5akWDicMXD7iSe3cZkVtQAGGzkYA2Gk6sDc486yePcQmuOMaoIDc/IxgRhgoyOrEnoQ7D+4KK3bkfmI39uZHVUkR2R1XOARuOu/Qj3g1GWXHTe31zYTRRmFFY/Sy2lkwG3wRvuPGoHkO8kt+JzwzRGA3QMgjJDaWyWABGxGC/wAryg4nHw/jly9wSiOrYbSzfP0MDgAkj0SMjxoNqseaJG4pJY6EEca5DDOrZEPnj6Xl4VG8W5zvFvpbS2t45jHggEkMRpUk7sB9Ko3k+5F3xu4uIsmLQfSII8EQddxnSSAd8A1jy8YitOO3EszFU04yFLbmOPGwGfCg2zlHnP5XK9vPCbe4QE6SSQcdcZAIIyDjy3BNR3F+cb0X0tpa28UpTBGSQSNKkkkuB1aovliQ8Q4y17EjLBGD6RGMnu+7AP/Mc6seAAzURzOYv9sXHfzyW6YX75EGLZ7tMDYE4NBbPALieSBWuYxFMS2pFIIGCcbhj1GD18akahOS3iNnH3MrzoNYEkgIZvTbOcgHY5HsAqbohSlKBSlKBSlKBSlKBSlKBSlKBSlKBSlKBSlKBSlKBXnPCrqVdQynqrAEH2g7GlKDHsOFQQZ7mGOLPXQirn24FelvYxRszJGiM3ziqqpbx3IG++etKUCSxiZxI0aGRejlVLD2HGR1Pxr4v+Fwz476KOXHTWitj2ZG1flKD0srKOFdMUaRr5IoUfAV5T8It3Ys8ETMerNGhJ9pIzSlBlRRKoCqAoHQAAAe4Viz8It5GLPBE7HqzRoSfaSM0pQZFtbpGoWNVRR0VQFAz6htXr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2" name="AutoShape 8" descr="data:image/jpeg;base64,/9j/4AAQSkZJRgABAQAAAQABAAD/2wCEAAkGBxQREhUUExQWFBUWGBgbFxcXFxcYHxodGh0eHx8aHB4fHCkhHRolHh0aIjEiJSkrLi4vGh8zODMtNygtLisBCgoKDg0OGhAQGiwkHCQsLCwsNywvNSw3LyssNy4tMC4sLjQ3LC8vNy0vLTQrLS0sLzQtNTQsNysvLy43LiwvMv/AABEIAMcA/gMBIgACEQEDEQH/xAAcAAEAAgMBAQEAAAAAAAAAAAAABQcEBggDAgH/xABQEAACAQMCAwQFBQoLBgYDAAABAgMABBESIQUGMQcTQVEiYXGBkRQyQlKhCCM0VHOCk7Gy0hYzNVNjcnSSorPBFSRDYtHTNkSElLTCF+Hw/8QAGgEBAQADAQEAAAAAAAAAAAAAAAEDBAUCBv/EADERAQABAwIDBAgHAQAAAAAAAAABAgMRBCESMUEFYXHwExRRgZGhscEVIjKC0eHxI//aAAwDAQACEQMRAD8AvGlKUClKUClKUClKUClKUClKUCviSQLuxAGcbnG58K8OKQyPEyxP3bnGlvYenv6Z9fj0rQI+Jo0dwkwfW2XQDBIcBs9NjswyD4ZBGwzrX9R6KqKcc890bPdNHFGW9TcYhUgGQZLhMDJ9I5GPiCM+o15XfHoYndGJ1JjbYZzjpk+sfb5Gqzi4kEmXG8itnSBjLK2cFTjO4xkeR8d6yOZeP95IJGCgaVUYUncZPU9TljgdMDfpXP8AxKuaJxERV0jfk2I00zVEbzlYtvx2F9elto0DseoAIz4b58MeYPka94OKRPjDruurfbbzOelV1wXj5jt5ECKe9Gc4wQGGnx+cABnz3yd8io6zvkdxuSNQ16RqcDUASD0U46e/PlXr8SqiKdomevTCer8+5cKsCMjcHoa/a0EXxluQlmxVdIjRvAKuSTv6R+a3l7csK31BgDJyfPz9ddCxfi7nEcpx4+DBVTw4ftKUrO8FKUoFKUoFKUoFKUoFKUoFKUoFKUoFKUoFKUoFKUoFKUoFVLzzYNBfNpGpbhdaLjOXGzLtvgn0vz9vI7B2t8xSWlsiQuY5JmI1r85VXGrT5MSyjPrPjitJuOeZLwkzoAF0hBF47HXqJO4JxjHT9enrYiq1MdWfR1TVe9HTGZmPPweM/D374OAAMjOWHsIx87pjqPGvW9sTKgUSRbPqG8nipAXGn2D3eNZVpx2zGA8Vyx6eiIt+m274bp9UVIJzTYaQ3yW5IP0vvIBPXwcb1x6bF6rE5iMd/wDGXYq9ZpqonhnNOIjZFR25VQuqNiF8C53CnBGQBj51YvDuGyRB8rk+iBpIfGD19E7Y364xU3JzRw8/+XuV9ncf6sfIfCoy543bf8JJ18siMY9ZPeHPswBXmqzdpicYnPsn/Fptanhqp4J/Nz2bb2W2RYz3Lbgnuo/Yvzm9efRHq0kdKsGqGuu0CeNJbaElVZYysh2kRsDWQwJzqKtjO4B9WKtzkjjRvbKKZvnkEPjbLKSCceGcaseuu/p4im3FMexw9RczfqpmMTHTw2TtKUrOxlKUoFKUoFKUoFKUoFKUoFKUoFKUoFKUoFKUoFKUoFY3ErxYIpJW+bGjO3sUEn9VZNaz2kOw4dcaOuFB/ql1Df4c1J5PNc8NMyq7nnmYX9pZuUxOutZGyANWE1AL5N6LA+HTrULJYiA6RLFNlVYtESVUnPoZIByAATsMZx1BqPjdlKlWKkZGxx6j9mR+ca9rP6Xt/wBK0r8zNMt/sC7ar1dGI/Pw1cU/T5Nj4DeQwxTPICWOEAXGrSwOdOenQ5PqFfF/ZS4jiSKQqgO+g/OJyckejtkjYnfV6qxeCWveTIMZ0nUc+rGB7CxUe+tn5lu5YcKujutGkh8EyltiFXBJKgZPh6R6+C1HHa35cnW1tz0GszRvVO+/LliI+vxa9acAnlyFCAjqDImR7QCSPeK+7nlu5QZKAgdSrL/qQanuWbGePu/mLAVLnSQzMW6K5Kg7ZHT6mM1gc4cQVzo0xvjZXSbUQfJowNjnzyP1VarFumnM5LfampuXoopmMT3f3H1aY1pradxJEhjWE6HJDPksPQwDnTjJzsAc5qw+TOco7S1s4AjBpJiJCSCNDHHeeY9I6QMZ+9MfLNfXcMkNyQwKNojYea7tpPqOR7elee+MknIJPXOOvT35PvPrz7omaYjwfOdp6i1TfuzT+vi59Jju89XUVK8rRmKIXGGKjUPXjf7a9a2gpSlApSlApSlApSlApSlApSlApSlApSlApSlApSlArC43LElvM04zEI3Mgxq9DB1beO2azaiOboDJY3SLuWhkAHn6J29/SkpPJRPE+EQpdmBLlGh1ACbDNgH6JCr6TDG5X0T5joMvj9hDBcNBAzP3elHZvpS/SI8Au6rjw0n2mFs7p4WEkTaHQ5VsA4yPnAEEE+7f4Y9LB2Z8KcsWXQc/SJ6589XjWld3p97Z7EvaeNTTNqMVTTVnM8piM7bcp89+yWsElssjxHLxkayy7YAbYDr5nffZdgRWPPzLcv8A8TT/AFFUfbgn7azOE8aiSXSy4Qtgy6s5Cn0MrpGFz6ROTuxz1NSvE+FWj50Ad4eghYbn1gZUDzJFeqqZrj/lVjDqW70WK8623mat4nafP2asnGbgdJpPe2f15qR4MWeZbiYa8DI9FQen8YQAM4A2zuRuNhXzDwmJZAr9446sy404VvSI+kRj0dvJiOlT3EkS1UuukRsRt0wTjGMblcDIxupG22RS1aqjeuU1uus3I4NNRiZ5zjE+EIjjHCYbq8u9cwiaO1hlRiCVKqZdeQAT4oRjJ8gajeRrGBpzJdSoqQYYIASZiGAXSCN1LadvnHpjrUL/ALWcXTTRNpaMCONiEJwAVIKnUvSRhjcV+8OgLzRIOpkjA9RLAAD34+FZKpzVs+bvVWKJnjieOJxH9/R0zSlKztkpSlApSlApSlApSlApSlApSlApSlApSlApSlApSlApSlBVnNvZi5dpLIphtzE22Ceuljtpz9E4x4HoBpPLlrCTPDMxiuMkQOXwisrboSPBz6Orw05qwu07mC5hBt+7EccuNEySHUQpXUpGBpPgR5Hqd8V1H3OVZSUZcNnY4Ix6QO5PQtp8ScDYVq3Ko4uGHQ0XZlFGNROczyxv75+mPix1Of8A++ypThPHJbfZcMn1G/8Aqeqn4j1VF3NhIrkjdj6R075B6nYYIDHTnAGQQPOve1t1ZMtcRo+TlHjm2HgdSK4OfYK1eCqic0z9nfo1dvU0cGotz7o4o8YmN498RLY7Li0HcFnYiVQulQMHYEAL1DA5bVn6xyBWq397JIVXPeSEaY1JwFA8T4KijdmPgN6+L6GQD73JEw31FFlOnpjd0Ub58jX3w3hzQszs5DFWR2yGOlzoYeOB84HG4wRjcZzTNVf6uXc0Yi1pqp9BTPFO2atseEc5n3C8GD3MdvZlp2xuxKKJJVBLumWHoHBZcnoKtTkPs/8AkrCe5IaUbog3CE9Sx6M2PcPDOxFXKyIMq2lwfRKkgjp0IA8NW+xzjG1XVyLx2e8i7yWJUjA0q4ckuy7MdOnYZ8c9fDxrLariqrE83K1nZVFqfT05xnrtv7Y9uf5bPSlK2WmUpSgUpSgUpSgUpSgUpSgUpSgUpSgUpSgUpSgUpSgUpSg1fj3I8F5K0s0s5JAAUMgVAPBRo88ncnc1oHOPIL2qq1uJ7lSdwFyUHnlWyTnyTzORVz0rHVaoq5w2retv24xTVt8flLme0lmD92isXOwTTl+ucYAJyDvsM7VOX/CbmGNe9VFd9OIA5abAzhtC9QcnIOT6gAQL8xUJwHla3tC7opeV2ZmlkOtyW/5sbDw29+a8xZiGP1vU8UzVVE57o2+/zU1f2tx3AmAjliYDWYm7zuzu2JNiUPQ5zjZRnbFQE12WOXJxjA3/ANd8D2euugzyrbi6ju0BilQMCIzpWQMCMOuMHGc+G4Gc4FSUPDoUYusUaserKign3gZqTZieaU6zVU1RNNUR+2P9Vjyl2eRXUCyyyTpqG8fdmLHqy4OpfJgADW+8uctR2OsRSSlXwSjlSoI+kMKCCRgHfwHlU3SvdNumnlD3d1d67GK6sx56FKUrI1ylKUClKUClKUClKUClKUHxLKEUsxCqoJJJwABuST4AVEfwusPx22/Tx/vV7c1fgV1+Qm/YaufOyzk2Hikk6TPIgiRGUxlQSWLA51KfKiui7DisE+e5milx17t1fHwNfPEuMW9sVE88UJbOnvJFTVjGcZIzjI+Irnbn3ls8DvIWtp3J095G5wHQqcENpABU+zcagR57D26XRmThkpGDJDK5HkWEBx9tQwt0c2WJ/wDOW36eP96pS2uUkUNG6up6MpDA+8bVT/LfZDaXdlbztNcJJNDG5wYyoZlB2BTOMnpn31rfY9xCS14sLVH1RStNG4X5rGNXZZAPP0OvkxoL2vuYbWByktzBG4xlXlRSM9Nic14fwusPx22/Tx/vVRfbHHq4y6n6SwD4gCt4/wDwfZ/jVz8Yf+3QWMOOW3cmf5RD3IODL3iaM5xjVnGckD21i/wusPx22/Tx/vVonPfLcfDeX5reJ3dRLE2p9OctMhPQAfZWldmvZ3FxWCWWSaSIxy6AECEEaVbJyOvpVRe9nzFaTOI4rmCR2zhUlRicDJwAcnYE15Sc1WSkq15bBlJBBmjBBBwQRq2IO1anyp2UQ2F1HcpcSu0erCsqAHUpXfAz45qo+HcFS+409tIzIktzdAsuMjSZXGMgjqoHTxoOhv4XWH47bfp4/wB6sq745bRKjyXEMaSDMbNIihxgHKknBGCOnmKrn/8AB1n+NXPxh/7dRPbnYi3tuGwqSyxB0BbGSESMAnG2dqC2bjmG0jVGe5gRZATGzSoA4GMlST6Q3G48xXh/C6w/Hbb9PH+9WhcO5Cj4twvhhkmki7mAgaApzr05zkf8oqrrvltE4r8gDsU+URw95gasOVGrpjPpVB0pBzFaSB2S5gZY11OVlQhF+sxB2HrNe3DuM29wWEE8UxXBYRyK+AemcE4zg/Cq14h2excK4dxJ45pJTJbMpDhRjTk7YA86h/ud/wCPvPycP7T1UXHxLi0FtpM80cOrOnvHVM464yRnGRS84tBDGsks0Ucb4CO7qqtkEjBJwcgE7eANVT90X/F2f9ab9SV+9rf8h8O/r2//AMaSirI/hbYfjtt+nj/eqSsr6KYaopEkXzRlYfEGqT7POzG14jYpcSyTo7NICEaML6LlRgFCeg8613hAfhHHFhgkLhbiOFiNu8SQqCrAbFhq9zL4dKg6WqKh5ls3cRrdW7OTpCCWMknyAznPqrG564z8isLicHDLGQn9dvRT/ERXLy28tstvcgY1Mzwt5tA4BPubFUdf0rE4TfrcQRTJ82VFdfYwB/1rLoiHl5qslYq15bqykhgZowQQcEEatiDtisyw4rBP/EzRS46926v+o1zhw7gaX/G5baRmRJLm7yyY1DSZWGMgjqo8Kluf+ztuDiO7tZ5GVXALHCyRMfmsGUAFT06Dcgb52iugbidY1Z3YIigszMQAoAySSdgAPGon+F1h+O236eP96tRseaDxLl+8lfHepb3McuOhZYidQHhqUq2PDJHhVY9mHJcXFXnWWSSMRLGR3ejfWWBzqU/VHTzqi/ouarJmCreW7MxAUCaMkknAAGrck7YqYqseG9jNpDNFKtzcMYpEkAPdYJRgwBwmcZFWdREXzV+BXX5Cb9hq5w7PuFX1zJIvD5u5cIpkPevFlc4AyoOcHNdKcetmltp40GWeKRVGcZLKQN/aarjse5KvOHzzPcxqivEqrpdW3DZ8PVUVEcN7H7y4uBJxK5V1214kkldwPoanUaV9e/U4Ffv3Q6APYADACXAA8gDDV2VWXbHyfdcRa1NsiuIhMHy6rjWY8devzTVFeX/LPEIOFx3gvJGt2jiPcpLMNCSAAArnTpGQCBtvW39gPCLYxy3Iy1yjGMg4wiHBBQY+kNiT9UgYGc79wfgGeFRWVwMH5KsMgBBwdGk4I8j0NaF2W8ncS4belpY07iRCkhWRD83dHC5z1yMeTnyqDUe2SPVxiRempYBn2qBU+/YRKQR8uTf+gb/u179pXIF/ecRe4t41KFY9LGRFOVXyJz1rF/g7zL/Pyf8AuUoN27ZU08GmHk1uPhKlVPyDybeX8Uj2t18nVJNLL3kyZbSpzhNjsQMnyqxrzlriNxwOS1nPe3jSqfTkU5VZVYelnGyg1I9j/LNxw+3mjuVCM82tQGDbaFHUesGqMrs35XuuHrMLq4+UGRkKHXI+kAHI9PpnI6VRsPBDfcXltVcRmW5uhrK6saTI/TIznTjr411LVA3fZzxZL2W4t1CMZpnjdZkVgJGbfrtlWx76g2PlrsdktLuC4N2riJw+kQsuceGe8OPhXh90T8yy/rTfqSo88u8y/wA/J/7lKnu0bk++vrTh6IokmhQ9+WkUekUQE5J9Ilg24oNt7Mf5KsvyKVTPFP8AxN/6+D9cdXjyPw2S1sLaCUASRxqrAEHBHrHWq2vuQL5uN/LBGvcfK4pdXeLnQpTJ05znY7UIWB2lDPCr38hJ+qqz+54P3+8H9HD+09XVf2iTRPFIMpIrIw81YYI+BqiZezTi3D7gyWD6wMhJI3RHKn6Lq+FPQZG42B28KJn7oxhosx45nPuAj/6ivvtdGOB8PH9Jb/8Axpajbfs34pxKdJOKS6UXZtTqz6c7qip6C58Tt54OK3jta5ZnvrKGG1RWaOdG0lgoCrHIvU+tlqCquA8r8QfhjXlvdyJCglbuElmUnu2OrAU6cnBPrqS7C+F21xdySSlmuIQJIlJGk6iQ0h8WdSR1OPTB67i0uzLgUtlw5Le4UBw0pZQQwwzsRuNuhrQeXuz+/wCHcUE8EatbLKy/xiAmBzjGCc5UEHHiUFBl/dCcYxHb2in57GV/YnoqD6izE/mVovM/M1pccNs7SGOZZbXT6brGFbKkSYw5PpPhunhVg8c5Gu77ja3E8afI1ZAMupzHGpIBXO4aTOR5NvW58T5GsZYZI1tLeNnRlDrEilSQQGBAyCDvQa92FcX77h3ck5a2kZd/qP6a+7dlH9WrGqpeyLlDiHDrmQ3EarDLHhisiNh1OVOAem7j31bVVHPHI/8A4lP9qvf1TVY3blfJHwt42I1zSRKg8TpdXJ9gVT8R51ol52ecXS+mubZVRjPO8biWMELIzeB6ZVse+siLsu4pfTK/ELgBRsWaQyuB4hFA0Ln2+vBqK9uzu2ZeX+KufmyJc6fWFgAJ+OR7q03kDkpuLPMqzCHulQklC+rWWHgwxjT9tX/xPl5U4XNZWqAA20sUS5xksjAZJ8SxySfEk1TvCez7jlqWNv8AeS+AxSdBnGcZ38Mn40G/9nXZs/C7l5muVmDxGPSIymMsrZyXP1cY9dWJVMcI4BzEs8LSzSGISxmQG4Q5QMNQxnf0c7Vc9VClfMkgUFmIAAJJPgB1Nc/83dr11PIy2bfJ4AcKwUGRx9YlgQoPgAMjxPkHQVK5S/h1xDP4dPn8p/p0+yrV7E+Zb29kuBczmWOJI9OpUBDOW8VUE7IevnUyuFgc28Rnt7Z3toWuJzhYkAJGpjjU2MYRepJI6YyM5qrbzi/M1s2uSLvU66UihlX4RHvPtq5bmdY0Z3IVUUsxPgFGSfhXNF92mcSkkd0upI0Z2ZECx+gpJKruhOwwOvhQhaPKfN/Fb+eJDZC1hU5nlkSUagPooHC4YnbbVjr4b2XVQ9jHO9xdTzW93MZWKB4iwUEaTh19ED6ykexqt6qhSqd597X2ikaCwCHQSrzuNQyNiI1zg4P0jkbHAI3qtLnnviDNlr6cH1SaB/dXA+yplcOraVzPwbtS4lbkEzidfqzKGz+cMN9pq7+Qud4eKxEqO7mTHexE5K56Mp+kh88D1gVUw2mlKpvtn5rvLO8ijtrh4kaAMVUIcnW4z6SnwA+FBclK5bbtH4mOt9IPzYv3KzOH9qnFIyD8pEo+rJHGQfeoVvtplcOmKVpvZxz2nFY3BTup4sd4gOQQc4dD1wcHbqD57ExHbZzVJZwQxW8hjmmckspwRGg3x5ZYoPZqoiyaVyoeeOI/js/9/wD/AFXR/JPG/l1jBcfSdAHx4OvouP7wNFwnKVU3bbzNd2UtqttO0IdJS2kIclSmPnKfM1FdkHN97d8Q7q4uXlj7mRtLBBuCmD6KjzNEXdSoLnm9eDh91LExSSOF2RhjYgbHfaqD4T2g8TaeFWvJCrSxKwKxbhnAI2TyNB0zSqi7a+aLuyntltp2hV43LBQhyQwA+cp86wex7m69u78xXFw8sfcSNpYIPSDRgH0VHgTQXXSlVb2jdq3yORrazVZJl2kkfJRD9UAEFnHjuAPWcgBaVK5VvufuIyNqe9mUnwR+6HuCYFZnCu0ziUBBF0ZV+rMFkB9+zfBhUyuHT1K0js77Q4uKAxsohuUGWjzkMv1kPUjpkHcZHXrW71Ua/wBoIY8MvdPX5NN8NBz9ma5TIrsp1BBBwQRuD0x66qbmLsSidmeznMOTnupF1oPUrDDKPbqqLDx4H2l8JkjWK5sltwABjuUljHqGldWPzasPlKzsFjaXh6wiOUgsYcaSV8MDZSM9MCucebOT7rhjItyqYkzoeNtStpxkbgEEZHUDrWydhnEni4l3QJ0TxuHXwyg1K59YAZfzqCxu27jnyfhxiU+nct3f5nVz7MDT+eKo/lrl6S9M4j/4FvJMfWV+antY5+BrZO2rjfyniLRg5S2Xux/XPpOfjpX8yvns255g4Uk2u3klkmZcspQAIo2Xc9clz7x5UGscq8ZNldwXIO0bgt60Ozj+4W9+K6K7TuMm24XPLE2GZVRGB/nWC6gfMKxI9lczXRQu5jUrGWYopxlVJOlTjxAwPdVtNfNxDldxnVJaFFfz0wspB/QkH2g0JVHbwF2VF6syqvtYgD7TXV3LnK9tYwLDFGuwGpyoLOfFmPiT9nQbVyjFKUZXX5yMGX2qcj7RXXnBuJR3UEc8RykihlPt8D6wcgjwINIJU3248nxW4jvLdBGHfRMijC6iCVkAGwJwQcdcr45zo3Z7xhrTiNtIpwGkWNx5pKQpz7Mhvaoq4u3i8ROG92T6cssYQePoHUx9gAxn1jzqjuWLMzXlrGu5aeIe4OCT7lBPuoQ64qgvugPw+H+zr/mPV+1QX3QH4fD/AGdf8x6SQ/OwQL8sn16cdx9LH1186x+3BLQXkfybu+8MZ78R4xnI0asba8as+OAufCtI4TwOe8YpbwtMyjUVXTsM4zuR4mtisOy3ikhA+S90POSSNQPcGJ+AoqS7Ci3+1PRzgwS6vZqTGfzsVF9qvHPlnEpmBzHD95T2Rk6j73L7+WKsvh3L68ucNurlnEl0yBdQB0hidKImd9OtgSfHGcDG1DKBtqyR4nO5Hjv50E1xvl57a3s52zi7jdwPLDbD3oyN7z5VZX3PvG/wizY/00f2K4H+A/nGtb585/g4jaR26WrwmFlMbF1IAUFSuAOmk/YK1rkrjfyG+guM4VXAk/Jv6L/AHV7VFBYH3RH8fZ/k5v2o6huwr+VP/Ty/tR1M/dD/AMdZHwMc37UdQvYWwHFRnxglA9uUP6gfhROi5u0n+Sr3+zyfs1zJwX8Jt/y8P+YtdNdpbY4Ve5/mHHxGB9tczcEH+82/5eH/ADFoQsr7ob8JtPyUn7S1G9g38qN/Zpf24qkvuhvwm0/JSftLUb2Dfyo39ml/biodF4c28TNrZXM6/Oiidlz9YKdP+LFclSyHdmJYnJJO5JO5J9ZNdWc+2DXHDruJBlmhfSB4sBkD3kAVyidx6iP10kh1FyBylBY2kQEamV0VpZCoLMxGSM/VGcAerzzWn9tvJ0Pyc30MaxyRsol0AAOrkLkgfSViu/lnPQY3zkPjS3thbzKcnQquPqug0sD7wfaCD41G9rl4kXCrnWd5FEaDzZyAMezdvYpqjnPgnFWtLiK4Q4aJw3tA+cvsZcj3113G4YAjoRke+uOEgaQiNRlnIVR5ljgD4kV2JaxaEVfqqB8BipBKA7R73ueF3j5we5dQfIuNAPxauY7Hi88QHc3E0YHQRyuo+CtiuwCKi73luzmOZbW3kPm8MbH4lao5U4lxee5Ze/mkmYbIHdnIz4KCep26ddqtHs44A/Cre44reIYykLCGN9mwcbsD80uwVVB33PmKt7h/A7a33gt4YT/RxIn7IFZssSuMMAw8iAR8DUwZcby3JkZmZtcjsWO4yzMcn3kn7av/AId2M2PdR98ZjLoXvCsmAXwNWBjYZztVhDh0I/4Uf9xf+lZVMGXNvazyfFwuaHudXcyofntqIdD6W/kQyYHqNZnYZxpEvJLVyGju4yNJIILoCQMetC49wFdAz26PjWqtjpqAOPjXmlhEpBEaAjoQigj7Kplzvz/2bz2EjPCjTWpOVZQWaMfVkA3wPr9D44Na7wDm28sgRa3LxqTkqNDrnz0urAH1gV1nUXe8t2czapbS3lb6zwxufiVqYMuWL/iVzfzAyvJczHZRgu2PJUUbD1KKuXsj7OpLR/ll2oWbBEUWxMYYYLtjbWRsAOgJzucCzLDhsMA0wxRxL5RoqD4KBWVQyVQH3QTgX8OSB/u6/wCY9X/XjNaRucuiMemWUH9Yqoor7ntwb24wQf8Ad/8A7rV914w2kaHKIqnzVQP1CvqeZUVnchVUFmY7AADJJ9QFBTH3QnHxqt7MMBjM0gz7VQftn+7Wo9lXKkfFLp0l1GGKMs5RsHUSAi59fpH82ujIUguFWUKkiuAVcqDkeByRnFZEFsiZ0Iq566VAz8KLlX8nYzw7B098Dg4Pek4PgcYrnq5Tu2aOTAdGZHGejKcEfEGuyqxn4fESSYoyTuSUXf19KmDKlrvh0nHOCWs0P3y5si8TpkZdQFBx4ayqxPv6x41WFvczWkwZS8E8ZyMgo6npuGGemRgjcGuvILdE2RVXPXSAP1V43/DIZxiaGOUeUiK/6waYMuXuOc8X95F3VzdM8ZIJXREgJByM6EXODg4O2RU92U8mzXd3DcNGy20LrIZGBAcocoqfW9IAkjbAPqFXxa8r2UR1R2dsjeaQRKfiFqWFMGVFfdEMBc2mTj71J+0tVhw7i0lu+uCZonwV1I+k4OMjIPTYfCuvp7VH3dFYjpqUH9def+zYf5qP+4v/AEoZc0cu85Xr3dspvZ2DTwqymZiCDIoIIzuCM1sfab2aS28r3NpG0tu5LNGgJaInc4UbmPO4x83odhmr1Xh8QORFGCOh0L/0rJqmXI/AuZLqyZjazvCT88DSQSPrKwK5HnjNOMceur51+UTSTuPmLttn6qKAMn1DNdT8Q4Ba3BzPbQTHzkijc/4ga9OHcHt7faCCKEf0caJ+yBUwZVF2T9m0qypeXid2E9KGFh6RbwkcfRC9Qp3zgnGN7qpSqhSlKBSlKBSlKBSlKBSlKBULzdx4WNs02nWchVXOMs3TJ8hufdU1Wu893VrHa4vFZondFwucgk51DHTSAT7sb5xQYfKnF+IzuhuIIVgkTWskbdBgFQRrbJOR5ePlivfnfmV7IQLCiyTTyaVVs4x08CN9RQe+tF5akWDicMXD7iSe3cZkVtQAGGzkYA2Gk6sDc486yePcQmuOMaoIDc/IxgRhgoyOrEnoQ7D+4KK3bkfmI39uZHVUkR2R1XOARuOu/Qj3g1GWXHTe31zYTRRmFFY/Sy2lkwG3wRvuPGoHkO8kt+JzwzRGA3QMgjJDaWyWABGxGC/wAryg4nHw/jly9wSiOrYbSzfP0MDgAkj0SMjxoNqseaJG4pJY6EEca5DDOrZEPnj6Xl4VG8W5zvFvpbS2t45jHggEkMRpUk7sB9Ko3k+5F3xu4uIsmLQfSII8EQddxnSSAd8A1jy8YitOO3EszFU04yFLbmOPGwGfCg2zlHnP5XK9vPCbe4QE6SSQcdcZAIIyDjy3BNR3F+cb0X0tpa28UpTBGSQSNKkkkuB1aovliQ8Q4y17EjLBGD6RGMnu+7AP/Mc6seAAzURzOYv9sXHfzyW6YX75EGLZ7tMDYE4NBbPALieSBWuYxFMS2pFIIGCcbhj1GD18akahOS3iNnH3MrzoNYEkgIZvTbOcgHY5HsAqbohSlKBSlKBSlKBSlKBSlKBSlKBSlKBSlKBSlKBSlKBXnPCrqVdQynqrAEH2g7GlKDHsOFQQZ7mGOLPXQirn24FelvYxRszJGiM3ziqqpbx3IG++etKUCSxiZxI0aGRejlVLD2HGR1Pxr4v+Fwz476KOXHTWitj2ZG1flKD0srKOFdMUaRr5IoUfAV5T8It3Ys8ETMerNGhJ9pIzSlBlRRKoCqAoHQAAAe4Viz8It5GLPBE7HqzRoSfaSM0pQZFtbpGoWNVRR0VQFAz6htXr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034" name="Picture 10" descr="http://www.prefeitura.sp.gov.br/cidade/secretarias/upload/comunicacao/imagens/manual_identidade/saude_centralizado.jpg"/>
          <p:cNvPicPr>
            <a:picLocks noChangeAspect="1" noChangeArrowheads="1"/>
          </p:cNvPicPr>
          <p:nvPr/>
        </p:nvPicPr>
        <p:blipFill>
          <a:blip r:embed="rId8"/>
          <a:srcRect/>
          <a:stretch>
            <a:fillRect/>
          </a:stretch>
        </p:blipFill>
        <p:spPr bwMode="auto">
          <a:xfrm>
            <a:off x="398730" y="4083924"/>
            <a:ext cx="1263815" cy="989784"/>
          </a:xfrm>
          <a:prstGeom prst="rect">
            <a:avLst/>
          </a:prstGeom>
          <a:noFill/>
        </p:spPr>
      </p:pic>
      <p:sp>
        <p:nvSpPr>
          <p:cNvPr id="19" name="Seta para baixo 18"/>
          <p:cNvSpPr/>
          <p:nvPr/>
        </p:nvSpPr>
        <p:spPr>
          <a:xfrm rot="3407886">
            <a:off x="2038934" y="3839610"/>
            <a:ext cx="484632" cy="978408"/>
          </a:xfrm>
          <a:prstGeom prst="down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0" name="Seta para a direita 19"/>
          <p:cNvSpPr/>
          <p:nvPr/>
        </p:nvSpPr>
        <p:spPr>
          <a:xfrm>
            <a:off x="2281251" y="4589076"/>
            <a:ext cx="978408" cy="484632"/>
          </a:xfrm>
          <a:prstGeom prst="rightArrow">
            <a:avLst/>
          </a:prstGeom>
          <a:solidFill>
            <a:srgbClr val="92D050"/>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1" name="Elipse 20"/>
          <p:cNvSpPr/>
          <p:nvPr/>
        </p:nvSpPr>
        <p:spPr>
          <a:xfrm>
            <a:off x="2823280" y="3480168"/>
            <a:ext cx="5170793" cy="1236221"/>
          </a:xfrm>
          <a:prstGeom prst="ellipse">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2800" dirty="0" err="1" smtClean="0">
                <a:solidFill>
                  <a:srgbClr val="0070C0"/>
                </a:solidFill>
                <a:latin typeface="Arial Rounded MT Bold" pitchFamily="34" charset="0"/>
              </a:rPr>
              <a:t>Telessaúde</a:t>
            </a:r>
            <a:r>
              <a:rPr lang="pt-BR" sz="2800" dirty="0" smtClean="0">
                <a:solidFill>
                  <a:srgbClr val="0070C0"/>
                </a:solidFill>
                <a:latin typeface="Arial Rounded MT Bold" pitchFamily="34" charset="0"/>
              </a:rPr>
              <a:t> </a:t>
            </a:r>
          </a:p>
          <a:p>
            <a:pPr algn="ctr"/>
            <a:r>
              <a:rPr lang="pt-BR" sz="2800" dirty="0" smtClean="0">
                <a:solidFill>
                  <a:srgbClr val="0070C0"/>
                </a:solidFill>
                <a:latin typeface="Arial Rounded MT Bold" pitchFamily="34" charset="0"/>
              </a:rPr>
              <a:t>São Paulo Redes</a:t>
            </a:r>
            <a:endParaRPr lang="pt-BR" sz="2800" dirty="0">
              <a:solidFill>
                <a:srgbClr val="0070C0"/>
              </a:solidFill>
              <a:latin typeface="Arial Rounded MT Bold" pitchFamily="34" charset="0"/>
            </a:endParaRPr>
          </a:p>
        </p:txBody>
      </p:sp>
      <p:pic>
        <p:nvPicPr>
          <p:cNvPr id="1036" name="Picture 12" descr="http://ead.saude.prefeitura.sp.gov.br/file.php/1/RedeSaoPauloSaudavel.jpg"/>
          <p:cNvPicPr>
            <a:picLocks noChangeAspect="1" noChangeArrowheads="1"/>
          </p:cNvPicPr>
          <p:nvPr/>
        </p:nvPicPr>
        <p:blipFill>
          <a:blip r:embed="rId9"/>
          <a:srcRect r="8279" b="45278"/>
          <a:stretch>
            <a:fillRect/>
          </a:stretch>
        </p:blipFill>
        <p:spPr bwMode="auto">
          <a:xfrm>
            <a:off x="2411397" y="5073708"/>
            <a:ext cx="1452540" cy="648219"/>
          </a:xfrm>
          <a:prstGeom prst="rect">
            <a:avLst/>
          </a:prstGeom>
          <a:noFill/>
        </p:spPr>
      </p:pic>
      <p:sp>
        <p:nvSpPr>
          <p:cNvPr id="23" name="Elipse 22"/>
          <p:cNvSpPr/>
          <p:nvPr/>
        </p:nvSpPr>
        <p:spPr>
          <a:xfrm>
            <a:off x="2968350" y="346364"/>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1040" name="Picture 16" descr="http://protetoresdapele.org.br/wp-content/uploads/2013/06/ScreenShot005.jpg"/>
          <p:cNvPicPr>
            <a:picLocks noChangeAspect="1" noChangeArrowheads="1"/>
          </p:cNvPicPr>
          <p:nvPr/>
        </p:nvPicPr>
        <p:blipFill>
          <a:blip r:embed="rId10"/>
          <a:srcRect/>
          <a:stretch>
            <a:fillRect/>
          </a:stretch>
        </p:blipFill>
        <p:spPr bwMode="auto">
          <a:xfrm>
            <a:off x="155575" y="5320145"/>
            <a:ext cx="2255822" cy="1414042"/>
          </a:xfrm>
          <a:prstGeom prst="rect">
            <a:avLst/>
          </a:prstGeom>
          <a:noFill/>
        </p:spPr>
      </p:pic>
      <p:pic>
        <p:nvPicPr>
          <p:cNvPr id="1042" name="Picture 18" descr="http://www.tropicalfm99.com.br/site/admin/fotos_noticias/17_04_2014_occdbmem.gif"/>
          <p:cNvPicPr>
            <a:picLocks noChangeAspect="1" noChangeArrowheads="1"/>
          </p:cNvPicPr>
          <p:nvPr/>
        </p:nvPicPr>
        <p:blipFill>
          <a:blip r:embed="rId11"/>
          <a:srcRect/>
          <a:stretch>
            <a:fillRect/>
          </a:stretch>
        </p:blipFill>
        <p:spPr bwMode="auto">
          <a:xfrm>
            <a:off x="2050931" y="898512"/>
            <a:ext cx="1129538" cy="847154"/>
          </a:xfrm>
          <a:prstGeom prst="rect">
            <a:avLst/>
          </a:prstGeom>
          <a:noFill/>
        </p:spPr>
      </p:pic>
      <p:pic>
        <p:nvPicPr>
          <p:cNvPr id="1044" name="Picture 20" descr="http://4.bp.blogspot.com/-nmmfxgsQTA8/Tv3maPPNWyI/AAAAAAAAA_A/JXKYl9SvJCU/s1600/rodrigobethlem_imagem_0201.jpg"/>
          <p:cNvPicPr>
            <a:picLocks noChangeAspect="1" noChangeArrowheads="1"/>
          </p:cNvPicPr>
          <p:nvPr/>
        </p:nvPicPr>
        <p:blipFill>
          <a:blip r:embed="rId12"/>
          <a:srcRect/>
          <a:stretch>
            <a:fillRect/>
          </a:stretch>
        </p:blipFill>
        <p:spPr bwMode="auto">
          <a:xfrm>
            <a:off x="2452255" y="5836413"/>
            <a:ext cx="2244436" cy="897774"/>
          </a:xfrm>
          <a:prstGeom prst="rect">
            <a:avLst/>
          </a:prstGeom>
          <a:noFill/>
        </p:spPr>
      </p:pic>
      <p:pic>
        <p:nvPicPr>
          <p:cNvPr id="1046" name="Picture 22" descr="http://portal.crfsp.org.br/images/stories/revista/rf115/saude-publica_ubs-foto-thais-noronha.jpg"/>
          <p:cNvPicPr>
            <a:picLocks noChangeAspect="1" noChangeArrowheads="1"/>
          </p:cNvPicPr>
          <p:nvPr/>
        </p:nvPicPr>
        <p:blipFill>
          <a:blip r:embed="rId13"/>
          <a:srcRect/>
          <a:stretch>
            <a:fillRect/>
          </a:stretch>
        </p:blipFill>
        <p:spPr bwMode="auto">
          <a:xfrm>
            <a:off x="4713080" y="5073708"/>
            <a:ext cx="1528441" cy="1012260"/>
          </a:xfrm>
          <a:prstGeom prst="rect">
            <a:avLst/>
          </a:prstGeom>
          <a:noFill/>
        </p:spPr>
      </p:pic>
      <p:pic>
        <p:nvPicPr>
          <p:cNvPr id="1048" name="Picture 24" descr="http://www.prefeitura.sp.gov.br/cidade/secretarias/upload/comunicacao/noticias/hospsantoantonio2.jpg"/>
          <p:cNvPicPr>
            <a:picLocks noChangeAspect="1" noChangeArrowheads="1"/>
          </p:cNvPicPr>
          <p:nvPr/>
        </p:nvPicPr>
        <p:blipFill>
          <a:blip r:embed="rId14"/>
          <a:srcRect/>
          <a:stretch>
            <a:fillRect/>
          </a:stretch>
        </p:blipFill>
        <p:spPr bwMode="auto">
          <a:xfrm>
            <a:off x="7102863" y="4589076"/>
            <a:ext cx="1710485" cy="1026291"/>
          </a:xfrm>
          <a:prstGeom prst="rect">
            <a:avLst/>
          </a:prstGeom>
          <a:noFill/>
        </p:spPr>
      </p:pic>
      <p:pic>
        <p:nvPicPr>
          <p:cNvPr id="1050" name="Picture 26" descr="http://www.brasil247.com/images/cache/1000x357/crop/images%7Ccms-image-000361891.jpg"/>
          <p:cNvPicPr>
            <a:picLocks noChangeAspect="1" noChangeArrowheads="1"/>
          </p:cNvPicPr>
          <p:nvPr/>
        </p:nvPicPr>
        <p:blipFill>
          <a:blip r:embed="rId15"/>
          <a:srcRect/>
          <a:stretch>
            <a:fillRect/>
          </a:stretch>
        </p:blipFill>
        <p:spPr bwMode="auto">
          <a:xfrm flipV="1">
            <a:off x="6279861" y="5711689"/>
            <a:ext cx="2864139" cy="102249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6081238" y="266385"/>
            <a:ext cx="1762570" cy="1404228"/>
          </a:xfrm>
          <a:prstGeom prst="rect">
            <a:avLst/>
          </a:prstGeom>
          <a:noFill/>
          <a:ln w="9525">
            <a:noFill/>
            <a:miter lim="800000"/>
            <a:headEnd/>
            <a:tailEnd/>
          </a:ln>
          <a:effectLst/>
        </p:spPr>
      </p:pic>
      <p:sp>
        <p:nvSpPr>
          <p:cNvPr id="6" name="CaixaDeTexto 5"/>
          <p:cNvSpPr txBox="1"/>
          <p:nvPr/>
        </p:nvSpPr>
        <p:spPr>
          <a:xfrm>
            <a:off x="3581401" y="579120"/>
            <a:ext cx="701039" cy="338554"/>
          </a:xfrm>
          <a:prstGeom prst="rect">
            <a:avLst/>
          </a:prstGeom>
        </p:spPr>
        <p:txBody>
          <a:bodyPr wrap="square" rtlCol="0">
            <a:spAutoFit/>
          </a:bodyPr>
          <a:lstStyle/>
          <a:p>
            <a:pPr marL="0" indent="0" algn="l">
              <a:buNone/>
            </a:pPr>
            <a:endParaRPr lang="pt-BR" sz="1600" dirty="0" smtClean="0">
              <a:solidFill>
                <a:srgbClr val="2A2A28"/>
              </a:solidFill>
              <a:latin typeface="Myriad Pro"/>
              <a:cs typeface="Myriad Pro"/>
            </a:endParaRPr>
          </a:p>
        </p:txBody>
      </p:sp>
      <p:pic>
        <p:nvPicPr>
          <p:cNvPr id="7" name="Picture 8" descr="http://siteresources.worldbank.org/INTGENDER/Images/SALHUN1web.jpg"/>
          <p:cNvPicPr>
            <a:picLocks noChangeAspect="1" noChangeArrowheads="1"/>
          </p:cNvPicPr>
          <p:nvPr/>
        </p:nvPicPr>
        <p:blipFill>
          <a:blip r:embed="rId3"/>
          <a:srcRect/>
          <a:stretch>
            <a:fillRect/>
          </a:stretch>
        </p:blipFill>
        <p:spPr bwMode="auto">
          <a:xfrm>
            <a:off x="1143477" y="266385"/>
            <a:ext cx="1736405" cy="1302577"/>
          </a:xfrm>
          <a:prstGeom prst="rect">
            <a:avLst/>
          </a:prstGeom>
          <a:noFill/>
          <a:ln w="9525">
            <a:noFill/>
            <a:miter lim="800000"/>
            <a:headEnd/>
            <a:tailEnd/>
          </a:ln>
        </p:spPr>
      </p:pic>
      <p:pic>
        <p:nvPicPr>
          <p:cNvPr id="8" name="Picture 10" descr="http://blogs.estadao.com.br/a-educacao-no-seculo-21/files/2012/11/Students-with-laptop-Will-Richardson-peqB.jpg"/>
          <p:cNvPicPr>
            <a:picLocks noChangeAspect="1" noChangeArrowheads="1"/>
          </p:cNvPicPr>
          <p:nvPr/>
        </p:nvPicPr>
        <p:blipFill>
          <a:blip r:embed="rId4"/>
          <a:srcRect/>
          <a:stretch>
            <a:fillRect/>
          </a:stretch>
        </p:blipFill>
        <p:spPr bwMode="auto">
          <a:xfrm>
            <a:off x="3333205" y="266385"/>
            <a:ext cx="1898469" cy="1401874"/>
          </a:xfrm>
          <a:prstGeom prst="rect">
            <a:avLst/>
          </a:prstGeom>
          <a:noFill/>
          <a:ln w="9525">
            <a:noFill/>
            <a:miter lim="800000"/>
            <a:headEnd/>
            <a:tailEnd/>
          </a:ln>
        </p:spPr>
      </p:pic>
      <p:sp>
        <p:nvSpPr>
          <p:cNvPr id="9" name="Pergaminho horizontal 5"/>
          <p:cNvSpPr>
            <a:spLocks noChangeArrowheads="1"/>
          </p:cNvSpPr>
          <p:nvPr/>
        </p:nvSpPr>
        <p:spPr bwMode="auto">
          <a:xfrm>
            <a:off x="685800" y="1356360"/>
            <a:ext cx="8077200" cy="5501640"/>
          </a:xfrm>
          <a:prstGeom prst="horizontalScroll">
            <a:avLst>
              <a:gd name="adj" fmla="val 12500"/>
            </a:avLst>
          </a:prstGeom>
          <a:solidFill>
            <a:srgbClr val="FF5050"/>
          </a:solidFill>
          <a:ln w="25400" algn="ctr">
            <a:solidFill>
              <a:srgbClr val="000000"/>
            </a:solidFill>
            <a:round/>
            <a:headEnd/>
            <a:tailEnd/>
          </a:ln>
        </p:spPr>
        <p:txBody>
          <a:bodyPr/>
          <a:lstStyle/>
          <a:p>
            <a:pPr algn="l">
              <a:lnSpc>
                <a:spcPct val="150000"/>
              </a:lnSpc>
            </a:pPr>
            <a:r>
              <a:rPr lang="pt-BR" sz="2000" dirty="0">
                <a:solidFill>
                  <a:schemeClr val="bg1"/>
                </a:solidFill>
                <a:latin typeface="Calibri" pitchFamily="34" charset="0"/>
                <a:cs typeface="Calibri" pitchFamily="34" charset="0"/>
              </a:rPr>
              <a:t>Linguagem que possa potencializar o conhecimento humano no contexto dessa quantidade infinita de dados e informações.</a:t>
            </a:r>
            <a:br>
              <a:rPr lang="pt-BR" sz="2000" dirty="0">
                <a:solidFill>
                  <a:schemeClr val="bg1"/>
                </a:solidFill>
                <a:latin typeface="Calibri" pitchFamily="34" charset="0"/>
                <a:cs typeface="Calibri" pitchFamily="34" charset="0"/>
              </a:rPr>
            </a:br>
            <a:r>
              <a:rPr lang="pt-BR" sz="2000" dirty="0">
                <a:solidFill>
                  <a:schemeClr val="bg1"/>
                </a:solidFill>
                <a:latin typeface="Calibri" pitchFamily="34" charset="0"/>
                <a:cs typeface="Calibri" pitchFamily="34" charset="0"/>
              </a:rPr>
              <a:t>Importância do pensamento filosófico tradicional num contexto de tecnologias. Diálogo para que uma remeta a interpretação da outra.</a:t>
            </a:r>
            <a:br>
              <a:rPr lang="pt-BR" sz="2000" dirty="0">
                <a:solidFill>
                  <a:schemeClr val="bg1"/>
                </a:solidFill>
                <a:latin typeface="Calibri" pitchFamily="34" charset="0"/>
                <a:cs typeface="Calibri" pitchFamily="34" charset="0"/>
              </a:rPr>
            </a:br>
            <a:r>
              <a:rPr lang="pt-BR" sz="2000" dirty="0">
                <a:solidFill>
                  <a:schemeClr val="bg1"/>
                </a:solidFill>
                <a:latin typeface="Calibri" pitchFamily="34" charset="0"/>
                <a:cs typeface="Calibri" pitchFamily="34" charset="0"/>
              </a:rPr>
              <a:t>Importância da abstração , do aprofundamento que vem lentamente, contrário a temporalidade rápida do nosso tempo.</a:t>
            </a:r>
            <a:br>
              <a:rPr lang="pt-BR" sz="2000" dirty="0">
                <a:solidFill>
                  <a:schemeClr val="bg1"/>
                </a:solidFill>
                <a:latin typeface="Calibri" pitchFamily="34" charset="0"/>
                <a:cs typeface="Calibri" pitchFamily="34" charset="0"/>
              </a:rPr>
            </a:br>
            <a:r>
              <a:rPr lang="pt-BR" sz="2000" dirty="0" err="1">
                <a:solidFill>
                  <a:schemeClr val="bg1"/>
                </a:solidFill>
                <a:latin typeface="Calibri" pitchFamily="34" charset="0"/>
                <a:cs typeface="Calibri" pitchFamily="34" charset="0"/>
              </a:rPr>
              <a:t>Silenciamento</a:t>
            </a:r>
            <a:r>
              <a:rPr lang="pt-BR" sz="2000" dirty="0">
                <a:solidFill>
                  <a:schemeClr val="bg1"/>
                </a:solidFill>
                <a:latin typeface="Calibri" pitchFamily="34" charset="0"/>
                <a:cs typeface="Calibri" pitchFamily="34" charset="0"/>
              </a:rPr>
              <a:t> do mundo em volta para buscar a reflexão e a </a:t>
            </a:r>
            <a:r>
              <a:rPr lang="pt-BR" sz="2000" dirty="0" smtClean="0">
                <a:solidFill>
                  <a:schemeClr val="bg1"/>
                </a:solidFill>
                <a:latin typeface="Calibri" pitchFamily="34" charset="0"/>
                <a:cs typeface="Calibri" pitchFamily="34" charset="0"/>
              </a:rPr>
              <a:t>compreensão.                                                        </a:t>
            </a:r>
            <a:r>
              <a:rPr lang="pt-BR" sz="2000" b="1" dirty="0" err="1" smtClean="0">
                <a:solidFill>
                  <a:schemeClr val="bg1"/>
                </a:solidFill>
                <a:latin typeface="Monotype Corsiva" pitchFamily="66" charset="0"/>
                <a:cs typeface="Calibri" pitchFamily="34" charset="0"/>
              </a:rPr>
              <a:t>Mássimo</a:t>
            </a:r>
            <a:r>
              <a:rPr lang="pt-BR" sz="2000" b="1" dirty="0" smtClean="0">
                <a:solidFill>
                  <a:schemeClr val="bg1"/>
                </a:solidFill>
                <a:latin typeface="Monotype Corsiva" pitchFamily="66" charset="0"/>
                <a:cs typeface="Calibri" pitchFamily="34" charset="0"/>
              </a:rPr>
              <a:t> De Felice</a:t>
            </a:r>
            <a:r>
              <a:rPr lang="pt-BR" sz="2000" dirty="0">
                <a:latin typeface="Calibri" pitchFamily="34" charset="0"/>
                <a:cs typeface="Calibri" pitchFamily="34" charset="0"/>
              </a:rPr>
              <a:t/>
            </a:r>
            <a:br>
              <a:rPr lang="pt-BR" sz="2000" dirty="0">
                <a:latin typeface="Calibri" pitchFamily="34" charset="0"/>
                <a:cs typeface="Calibri" pitchFamily="34" charset="0"/>
              </a:rPr>
            </a:br>
            <a:r>
              <a:rPr lang="pt-BR" sz="2000" dirty="0"/>
              <a:t/>
            </a:r>
            <a:br>
              <a:rPr lang="pt-BR" sz="2000" dirty="0"/>
            </a:br>
            <a:endParaRPr lang="pt-B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9875" t="31667" r="16500" b="46458"/>
          <a:stretch>
            <a:fillRect/>
          </a:stretch>
        </p:blipFill>
        <p:spPr bwMode="auto">
          <a:xfrm>
            <a:off x="1767840" y="1399416"/>
            <a:ext cx="7117080" cy="174194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7125" t="11458" r="41625" b="71667"/>
          <a:stretch>
            <a:fillRect/>
          </a:stretch>
        </p:blipFill>
        <p:spPr bwMode="auto">
          <a:xfrm>
            <a:off x="396239" y="3978792"/>
            <a:ext cx="5471161" cy="1080888"/>
          </a:xfrm>
          <a:prstGeom prst="rect">
            <a:avLst/>
          </a:prstGeom>
          <a:noFill/>
          <a:ln w="9525">
            <a:noFill/>
            <a:miter lim="800000"/>
            <a:headEnd/>
            <a:tailEnd/>
          </a:ln>
          <a:effectLst/>
        </p:spPr>
      </p:pic>
      <p:sp>
        <p:nvSpPr>
          <p:cNvPr id="6" name="CaixaDeTexto 5"/>
          <p:cNvSpPr txBox="1"/>
          <p:nvPr/>
        </p:nvSpPr>
        <p:spPr>
          <a:xfrm>
            <a:off x="1767840" y="502920"/>
            <a:ext cx="6736081"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0" indent="0" algn="ctr">
              <a:buNone/>
            </a:pPr>
            <a:r>
              <a:rPr lang="pt-BR" sz="2000" b="1" dirty="0" smtClean="0">
                <a:solidFill>
                  <a:schemeClr val="bg1"/>
                </a:solidFill>
                <a:latin typeface="Myriad Pro"/>
                <a:cs typeface="Myriad Pro"/>
              </a:rPr>
              <a:t>Os 2 principais eventos mundiais em </a:t>
            </a:r>
            <a:r>
              <a:rPr lang="pt-BR" sz="2000" b="1" dirty="0" err="1" smtClean="0">
                <a:solidFill>
                  <a:schemeClr val="bg1"/>
                </a:solidFill>
                <a:latin typeface="Myriad Pro"/>
                <a:cs typeface="Myriad Pro"/>
              </a:rPr>
              <a:t>telessaúde</a:t>
            </a:r>
            <a:r>
              <a:rPr lang="pt-BR" sz="2000" b="1" dirty="0" smtClean="0">
                <a:solidFill>
                  <a:schemeClr val="bg1"/>
                </a:solidFill>
                <a:latin typeface="Myriad Pro"/>
                <a:cs typeface="Myriad Pro"/>
              </a:rPr>
              <a:t> e informática em saúde em 2015 no Brasil</a:t>
            </a:r>
            <a:endParaRPr lang="pt-BR" sz="2000" b="1" dirty="0" smtClean="0">
              <a:solidFill>
                <a:schemeClr val="bg1"/>
              </a:solidFill>
              <a:latin typeface="Myriad Pro"/>
              <a:cs typeface="Myriad Pro"/>
            </a:endParaRPr>
          </a:p>
        </p:txBody>
      </p:sp>
      <p:pic>
        <p:nvPicPr>
          <p:cNvPr id="7" name="Imagem 6" descr="http://www.cbtms.org.br/images/logo.png"/>
          <p:cNvPicPr/>
          <p:nvPr/>
        </p:nvPicPr>
        <p:blipFill>
          <a:blip r:embed="rId4" cstate="print"/>
          <a:srcRect/>
          <a:stretch>
            <a:fillRect/>
          </a:stretch>
        </p:blipFill>
        <p:spPr bwMode="auto">
          <a:xfrm>
            <a:off x="6065520" y="4358640"/>
            <a:ext cx="2636520" cy="648934"/>
          </a:xfrm>
          <a:prstGeom prst="rect">
            <a:avLst/>
          </a:prstGeom>
          <a:noFill/>
          <a:ln w="9525">
            <a:noFill/>
            <a:miter lim="800000"/>
            <a:headEnd/>
            <a:tailEnd/>
          </a:ln>
        </p:spPr>
      </p:pic>
      <p:pic>
        <p:nvPicPr>
          <p:cNvPr id="8" name="Picture 6" descr="riodejaneiro3"/>
          <p:cNvPicPr>
            <a:picLocks noChangeAspect="1" noChangeArrowheads="1"/>
          </p:cNvPicPr>
          <p:nvPr/>
        </p:nvPicPr>
        <p:blipFill>
          <a:blip r:embed="rId5"/>
          <a:srcRect/>
          <a:stretch>
            <a:fillRect/>
          </a:stretch>
        </p:blipFill>
        <p:spPr bwMode="auto">
          <a:xfrm>
            <a:off x="3474720" y="5007574"/>
            <a:ext cx="2590800" cy="1689386"/>
          </a:xfrm>
          <a:prstGeom prst="rect">
            <a:avLst/>
          </a:prstGeom>
          <a:noFill/>
        </p:spPr>
      </p:pic>
      <p:pic>
        <p:nvPicPr>
          <p:cNvPr id="9" name="Picture 7" descr="avpaulista"/>
          <p:cNvPicPr>
            <a:picLocks noChangeAspect="1" noChangeArrowheads="1"/>
          </p:cNvPicPr>
          <p:nvPr/>
        </p:nvPicPr>
        <p:blipFill>
          <a:blip r:embed="rId6"/>
          <a:srcRect/>
          <a:stretch>
            <a:fillRect/>
          </a:stretch>
        </p:blipFill>
        <p:spPr bwMode="auto">
          <a:xfrm>
            <a:off x="5867400" y="2517630"/>
            <a:ext cx="2438401" cy="1650788"/>
          </a:xfrm>
          <a:prstGeom prst="rect">
            <a:avLst/>
          </a:prstGeom>
          <a:noFill/>
          <a:ln w="9525">
            <a:solidFill>
              <a:schemeClr val="tx2"/>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saudetotal.com.br/profissionais/images/p00001p1.jpg"/>
          <p:cNvPicPr>
            <a:picLocks noChangeAspect="1" noChangeArrowheads="1"/>
          </p:cNvPicPr>
          <p:nvPr/>
        </p:nvPicPr>
        <p:blipFill>
          <a:blip r:embed="rId2"/>
          <a:srcRect/>
          <a:stretch>
            <a:fillRect/>
          </a:stretch>
        </p:blipFill>
        <p:spPr bwMode="auto">
          <a:xfrm>
            <a:off x="1605272" y="1175928"/>
            <a:ext cx="1729373" cy="1291558"/>
          </a:xfrm>
          <a:prstGeom prst="rect">
            <a:avLst/>
          </a:prstGeom>
          <a:noFill/>
        </p:spPr>
      </p:pic>
      <p:pic>
        <p:nvPicPr>
          <p:cNvPr id="5" name="Imagem 4" descr="http://www.cbtms.org.br/images/logo.png"/>
          <p:cNvPicPr/>
          <p:nvPr/>
        </p:nvPicPr>
        <p:blipFill>
          <a:blip r:embed="rId3" cstate="print"/>
          <a:srcRect/>
          <a:stretch>
            <a:fillRect/>
          </a:stretch>
        </p:blipFill>
        <p:spPr bwMode="auto">
          <a:xfrm>
            <a:off x="4220974" y="160338"/>
            <a:ext cx="4216082" cy="1028782"/>
          </a:xfrm>
          <a:prstGeom prst="rect">
            <a:avLst/>
          </a:prstGeom>
          <a:noFill/>
          <a:ln w="9525">
            <a:noFill/>
            <a:miter lim="800000"/>
            <a:headEnd/>
            <a:tailEnd/>
          </a:ln>
        </p:spPr>
      </p:pic>
      <p:sp>
        <p:nvSpPr>
          <p:cNvPr id="6" name="CaixaDeTexto 5"/>
          <p:cNvSpPr txBox="1"/>
          <p:nvPr/>
        </p:nvSpPr>
        <p:spPr>
          <a:xfrm>
            <a:off x="3856964" y="1514481"/>
            <a:ext cx="4937570" cy="338554"/>
          </a:xfrm>
          <a:prstGeom prst="rect">
            <a:avLst/>
          </a:prstGeom>
        </p:spPr>
        <p:txBody>
          <a:bodyPr wrap="none" rtlCol="0">
            <a:spAutoFit/>
          </a:bodyPr>
          <a:lstStyle/>
          <a:p>
            <a:pPr marL="0" indent="0" algn="l">
              <a:buNone/>
            </a:pPr>
            <a:r>
              <a:rPr lang="pt-BR" sz="1600" b="1" dirty="0" smtClean="0">
                <a:solidFill>
                  <a:srgbClr val="2A2A28"/>
                </a:solidFill>
                <a:latin typeface="Aharoni" pitchFamily="2" charset="-79"/>
                <a:cs typeface="Aharoni" pitchFamily="2" charset="-79"/>
              </a:rPr>
              <a:t>Prof. Dr. </a:t>
            </a:r>
            <a:r>
              <a:rPr lang="pt-BR" sz="1600" b="1" dirty="0" err="1" smtClean="0">
                <a:solidFill>
                  <a:srgbClr val="2A2A28"/>
                </a:solidFill>
                <a:latin typeface="Aharoni" pitchFamily="2" charset="-79"/>
                <a:cs typeface="Aharoni" pitchFamily="2" charset="-79"/>
              </a:rPr>
              <a:t>Gyorgy</a:t>
            </a:r>
            <a:r>
              <a:rPr lang="pt-BR" sz="1600" b="1" dirty="0" smtClean="0">
                <a:solidFill>
                  <a:srgbClr val="2A2A28"/>
                </a:solidFill>
                <a:latin typeface="Aharoni" pitchFamily="2" charset="-79"/>
                <a:cs typeface="Aharoni" pitchFamily="2" charset="-79"/>
              </a:rPr>
              <a:t> </a:t>
            </a:r>
            <a:r>
              <a:rPr lang="pt-BR" sz="1600" b="1" dirty="0" err="1" smtClean="0">
                <a:solidFill>
                  <a:srgbClr val="2A2A28"/>
                </a:solidFill>
                <a:latin typeface="Aharoni" pitchFamily="2" charset="-79"/>
                <a:cs typeface="Aharoni" pitchFamily="2" charset="-79"/>
              </a:rPr>
              <a:t>Bohm</a:t>
            </a:r>
            <a:r>
              <a:rPr lang="pt-BR" sz="1600" b="1" dirty="0" smtClean="0">
                <a:solidFill>
                  <a:srgbClr val="2A2A28"/>
                </a:solidFill>
                <a:latin typeface="Aharoni" pitchFamily="2" charset="-79"/>
                <a:cs typeface="Aharoni" pitchFamily="2" charset="-79"/>
              </a:rPr>
              <a:t> </a:t>
            </a:r>
            <a:r>
              <a:rPr lang="pt-BR" sz="1600" dirty="0" smtClean="0">
                <a:solidFill>
                  <a:srgbClr val="2A2A28"/>
                </a:solidFill>
                <a:latin typeface="Myriad Pro"/>
                <a:cs typeface="Myriad Pro"/>
              </a:rPr>
              <a:t>– Fundador e 1º Presidente</a:t>
            </a:r>
          </a:p>
        </p:txBody>
      </p:sp>
      <p:pic>
        <p:nvPicPr>
          <p:cNvPr id="13316" name="Picture 4" descr="http://avancasaudebrasil.org.br/chaowen/images/chao.jpg"/>
          <p:cNvPicPr>
            <a:picLocks noChangeAspect="1" noChangeArrowheads="1"/>
          </p:cNvPicPr>
          <p:nvPr/>
        </p:nvPicPr>
        <p:blipFill>
          <a:blip r:embed="rId4"/>
          <a:srcRect/>
          <a:stretch>
            <a:fillRect/>
          </a:stretch>
        </p:blipFill>
        <p:spPr bwMode="auto">
          <a:xfrm>
            <a:off x="1772669" y="2744759"/>
            <a:ext cx="1220610" cy="1619423"/>
          </a:xfrm>
          <a:prstGeom prst="rect">
            <a:avLst/>
          </a:prstGeom>
          <a:noFill/>
        </p:spPr>
      </p:pic>
      <p:sp>
        <p:nvSpPr>
          <p:cNvPr id="8" name="CaixaDeTexto 7"/>
          <p:cNvSpPr txBox="1"/>
          <p:nvPr/>
        </p:nvSpPr>
        <p:spPr>
          <a:xfrm>
            <a:off x="3856964" y="3241964"/>
            <a:ext cx="3991798" cy="338554"/>
          </a:xfrm>
          <a:prstGeom prst="rect">
            <a:avLst/>
          </a:prstGeom>
        </p:spPr>
        <p:txBody>
          <a:bodyPr wrap="none" rtlCol="0">
            <a:spAutoFit/>
          </a:bodyPr>
          <a:lstStyle/>
          <a:p>
            <a:pPr marL="0" indent="0" algn="l">
              <a:buNone/>
            </a:pPr>
            <a:r>
              <a:rPr lang="pt-BR" sz="1600" dirty="0" smtClean="0">
                <a:solidFill>
                  <a:srgbClr val="2A2A28"/>
                </a:solidFill>
                <a:latin typeface="Aharoni" pitchFamily="2" charset="-79"/>
                <a:cs typeface="Aharoni" pitchFamily="2" charset="-79"/>
              </a:rPr>
              <a:t>Prof. Dr. </a:t>
            </a:r>
            <a:r>
              <a:rPr lang="pt-BR" sz="1600" dirty="0" err="1" smtClean="0">
                <a:solidFill>
                  <a:srgbClr val="2A2A28"/>
                </a:solidFill>
                <a:latin typeface="Aharoni" pitchFamily="2" charset="-79"/>
                <a:cs typeface="Aharoni" pitchFamily="2" charset="-79"/>
              </a:rPr>
              <a:t>Chao</a:t>
            </a:r>
            <a:r>
              <a:rPr lang="pt-BR" sz="1600" dirty="0" smtClean="0">
                <a:solidFill>
                  <a:srgbClr val="2A2A28"/>
                </a:solidFill>
                <a:latin typeface="Aharoni" pitchFamily="2" charset="-79"/>
                <a:cs typeface="Aharoni" pitchFamily="2" charset="-79"/>
              </a:rPr>
              <a:t> </a:t>
            </a:r>
            <a:r>
              <a:rPr lang="pt-BR" sz="1600" dirty="0" err="1" smtClean="0">
                <a:solidFill>
                  <a:srgbClr val="2A2A28"/>
                </a:solidFill>
                <a:latin typeface="Aharoni" pitchFamily="2" charset="-79"/>
                <a:cs typeface="Aharoni" pitchFamily="2" charset="-79"/>
              </a:rPr>
              <a:t>Lung</a:t>
            </a:r>
            <a:r>
              <a:rPr lang="pt-BR" sz="1600" dirty="0" smtClean="0">
                <a:solidFill>
                  <a:srgbClr val="2A2A28"/>
                </a:solidFill>
                <a:latin typeface="Aharoni" pitchFamily="2" charset="-79"/>
                <a:cs typeface="Aharoni" pitchFamily="2" charset="-79"/>
              </a:rPr>
              <a:t> </a:t>
            </a:r>
            <a:r>
              <a:rPr lang="pt-BR" sz="1600" dirty="0" err="1" smtClean="0">
                <a:solidFill>
                  <a:srgbClr val="2A2A28"/>
                </a:solidFill>
                <a:latin typeface="Aharoni" pitchFamily="2" charset="-79"/>
                <a:cs typeface="Aharoni" pitchFamily="2" charset="-79"/>
              </a:rPr>
              <a:t>Wen</a:t>
            </a:r>
            <a:r>
              <a:rPr lang="pt-BR" sz="1600" dirty="0" smtClean="0">
                <a:solidFill>
                  <a:srgbClr val="2A2A28"/>
                </a:solidFill>
                <a:latin typeface="Aharoni" pitchFamily="2" charset="-79"/>
                <a:cs typeface="Aharoni" pitchFamily="2" charset="-79"/>
              </a:rPr>
              <a:t> </a:t>
            </a:r>
            <a:r>
              <a:rPr lang="pt-BR" sz="1600" dirty="0" smtClean="0">
                <a:solidFill>
                  <a:srgbClr val="2A2A28"/>
                </a:solidFill>
                <a:latin typeface="Myriad Pro"/>
                <a:cs typeface="Myriad Pro"/>
              </a:rPr>
              <a:t>– 2º Presidente</a:t>
            </a:r>
          </a:p>
        </p:txBody>
      </p:sp>
      <p:sp>
        <p:nvSpPr>
          <p:cNvPr id="13318" name="AutoShape 6" descr="data:image/jpeg;base64,/9j/4AAQSkZJRgABAQAAAQABAAD/2wCEAAkGBxAQEhAUEA8UFBAQEA8QDw8PEA8PDw8UFBQWFhQRFBQYHCggGBolHBQUITEhJSkrMC4uFx8zODMsNygtLisBCgoKDg0OFxAQGCwkHRwsLCwsLCwsLCwsLjQuLCwsLCwsLywsLCwsLCwsLCwtLC0sLCwsLCwsLCwsLCwsLCwsLv/AABEIALcBEwMBIgACEQEDEQH/xAAcAAABBQEBAQAAAAAAAAAAAAABAAIDBAUGBwj/xABAEAACAQIEAwUEBggGAwEAAAABAgADEQQSITEFQVEGImFxgRMykbEUFVJyocEHFiMzQkPh8FNigpKi0TTC8ST/xAAZAQEBAQEBAQAAAAAAAAAAAAAAAQIDBAX/xAAnEQEAAgIBBAEDBQEAAAAAAAAAAQIDESESMUFRBAVh8CIykbHRcf/aAAwDAQACEQMRAD8A9U+s/CL6xbpKCiPAmty5aXPpzxfS36yuBHARuRN7dusXtG6mMAjgJOQcx6wxAQgQKnE/3T+Rnzj2iPeq/ff5z6P4t+6fyM+b+P71Pvt85GquZIiiMQ3htMaekrzRRNJSr07GBHDGwgwDDEBDAMF4oIDlFzJiIKQtDeA20gYWliMqrAhvDBFAMF4rwQETBFFAci3MtOMoiwlLnBiWgV2MSmNMUBxEUIeKB9YqJIBGCPBmnM8COAjQY4NIak8COEYHhzxtemUgEcBIxUh9pG4OmVXjX7l/umfN3HG9/wC83zn0Xx6r+wqfdPynzlxvZvM/OTbURpzbGOoC5jDLGCW5hWgFkGJpXEuFYMt5RhkQSzjKNjK0geIYFmlg+B4qrlyYeqcwutqT94aag2tzEDOhQT0jg/6KcW6BqwWnmA0ZgWA8tRe3wtI8V+i3FqWFMA2OjM6gN5RscATAs6DinYvH0Ll8OSo3amVqAf7dZith3Ud5SOWoIgRRCOtBaBXqLaNlmotxK0BQQwQFH0UuYyaGEpWFzAkIyiUahlqu0qNAjMEJigCKGKB9WqTJAYxY9RMtniOEAjhAcI4QCOEAiOAgAjgIGZ2i/cVPun5T544ut1PmZ9D9pf8Ax6n3T8p878WPdPrLCS5oy9wxdZQMs4TEZDNMtvLBlgoYhWljLIM/GUbiY7LYzpGSY2PoWOkD0L9E/Yali1OKxQJpK+WjS1AdlOrsQb2B0tPZKlalRF2sABYAfgJz3Z7DDD4LB0qQH7lSbaXZu8xNvEmWXwIY3qEsf+Inmy5dS9WHB18ydW40zk5L25XmXjsVVqaa+Qmo9PKO6oA8pT+kZSunM3+QnGMkz3eqcNIjhmrh8QDdWZTrzNuhEdRoV2JFVw4IFw4uLHkfSborod/4tbESWmV0It0/6norLx3j7PMO0H6Pmd2fDgIGNzTPujqVP5Ti+LcBxGFP7amR9lgCUPr+U+gMXlFM2a1vIkek4jieNJDBrOhuGRhdSPEGdIu4zV5FK9VZ1PaDg1NQXoaAAsaZ10ALHKfAXNugM5phcTbKCCEiICBLhaWYy/VawtI6ICjxkFWpeAHaRExExsBGCGKAIoYIH1eJIIwSQTLZwjxGiPEAiOEAjhAIjhAI4QMrtP8A+PU+6flPnfio7p9Z9E9ph/8AnqfdM8h7WcAp0sIKg30N+t4hJeXmCObeNmmT6dQrtNPC8T5GZMUDp0qK2xkGMo3B8pi0cQy7GauFx2ewtcnlzge3diMV7XAYd73YIKbEi1indYfETcBN9vhON7E8Xo0qdHCIb1EV2bUWZ3JqOB5XI/0y12m43iKRVaC99jta4I854cvN31cHGOHS4ioQNv6zn+IA7k6k6ATCHGMfbM5QgW7quhIHiN5HT401S4YW8enhMzVuttz2bfDVLtbMbDU3J9ZslMulzax3tvOSwGOK5ddGcnxtew+X4TfxWLBRTtzsdNd/znTH2cfkV534U+KYrJfOttbHT8ZzePrLY+HPfSbvEXXQs2nTTLrpacbxjFKAdb62020nWIeOVTG4wezqf5Q6j1BHyJnHgzdxr6abMBf1mCUN51q52CoI7DpzMKiAm2k0ykrVZXJjssWSAyKPyRZIDIo/LFlgMgj7RQPqwMOseKi9RPH/ANZ8Uf4/wg/WHEn+Z+EmmtvYxVX7Qh+kJ9oTxv67xJ/mmL62xB/mtGjb2X6Wn2hF9Op/aE8a+sKx/mt8YDi6h/mN8TGjb2X6ypfbHxjTxeiP4x8Z42Kz/bb/AHGHOep+JjRt6X2l41RNBwGBJB0Bnmna7ixq4UJbYC/pFMztG9qJ9ZdJtwTQQmCVCiihAkEuFw5qMFHQknoBuZr4DCU0YEqxsdyWGnkJn8LxBpVFN7Bu4x/ysRc/I+k6nhCVa1anSYsP2lqhVdkGrHboDDVYdngKb0KJqigi5lHsrXWsq3OZybXNx4jTzk1HAiuAx1OY6AgEmxFr+Bi4/wBoMMaioaoRLAFyRY+AkGC4vSp1KdOk4cOVCNYEEk87bGeCZ3O32IpEREbLD8FoUmLWVmXRqNRbqRfUlSLEi9wfATExXZKnQJ9tjcR4AVRf/VppO7xGIphX9pa9iCqnf1PKcXxWp7VySNPjpFb29pfDXvpgnh1MaB6zWuAWxDAW9LSWjwkE92q62HKo7j4k6eks1HXa3unQ9ekq1mYkhSRcdbbzpW0uF8cTHC7Tq5QFZnemrALYgNUY2CoDyF7XMocVw2Un9mFK99lDu4I3N79N5bxtM0VwzEXRnQ5BfMMpvmPla/pJeLCz4hydPorkX2JcZR+Jk6p3tuMVeiY05rGsCL9dwJivVlutVssoUkuZ64fMskS9ryNjLFbTSVpWSzQ3jSIgYDrxXgigG8V4ICYBvFGZooHcCSLMj64SH66SFbSmSKZg/Xqw/X6wOhvHAznP1hEae0Y6QOnWSCcp+snhB+sp6QOuAmP2o1p2Exm7SsZDW46W3F4RkPRYDUSKXsXjc4ta0piAAIbzb7H8FGNxVOmxtSW9Wu2xFJLZgPEkhf8AVPW6HD8HTRqdCktLe1lU599HJ1J8ST6SxA8Km32MxGTG4Yk6BqgG5sTTdR85pdruG07tUpqFYasFAAYc7jrvrznL4LEezqU3/wAOoj/7WB/KZtHEw1WdWiXr+N7K4eo4LA3IvUAvYsdTp5zSwvBMHhu+lMLYe8QQ1/AzNqYSutR/aVxVpuxKXrtRFJDsCqjvn4St9SK7lRXOdtQlAezCC9+8WLGeKZ+77Ef8buMRapUoc2Y5Gsb+syBgMucsL6keAmpw/Argw96xZV75DZdG8DbW+nwlHFY21JnO7uW9LTn54b3uHMMBck8jKlVu9YcyLRpxBsfFiY3CqxbNyWdoh5ps6B8C9R6dRr+zpLZaeW+cnnvtaYHbPHqH9mugYJcaXCpcrcDa5N7dFEdje2WICCmqKrKAgqC5uANDbraclWDG7Nckm5J3M3jpO9y55s0dM1r5Cu17CT4WnYXMgpLmMtVzYWnpeBVqNcmRR/WMhCMEMBEAQgwRQAWjYYIChghgC8UEdAIhgEUAxhMJMbAMUEUAwiCEQDLGCwj1myoBexJLEKiKN3djoqjrJcNw13VXJVKbNlFSobLp7zADUgcyB+M1gtJKdu8uGBBNxlrY1xszj+FRyXYeJ1liPab9NPs/xT6B38JUFOxAq4uogf6RbX2S0mHdp39TubaW3KvbKjiu+KQoVxpXpJrRLf4lPop6cvHQzzbGYxqrdFGioPdUdBG06xTbe1teQ6STy1HDoOO8QvnP2hY7nU+M5lBcgR1asz+8fTYD0jsKLsPOCXs3BuEriMNhalVzm9ioNjq1tAT6ATdw3DKNBbqbDcnm3rOD4Z2gelRppYkIpUW6XuNJHjO0dWoLDQeuk8WSk7l9TFkr0xy2uNcRDsVU93Y25yhx+sFQKDoFA0PPmJgis194awZ7X5yRTSzk3tHh15CaFRCEPd3sqgfxE7LHcOwdz8z0E2MNwupiWtSXuLdA50RBs736n3QBr73nNxu1tQzqK13LmKfDg1jYu5JyKgzFyd2t8vCU+KdnMRbM+VTypA5m8iRpf4z1nC8Jp4dLILuRZqpAzN4DovgJlcYp06VNqlZrAddSSdlA5mfRx/GisbtPLwZc3VxXs8joLlGukhrvLmPcVHcquUMSbXvM+opE5S5ENpHJOUYZAIY2EGA0xRzCMgAwQxQBDJFokiKBBHiNtCIDoIjFABghigKCGKAJbwuH1GYHUAhdRmB2J6D5yXhWCLkO2lGmy52K5s53FJV/jY9OmpsJocRr1RepUqKKrG+TJmcjkSSbKLW2EuuEX8PRAALrneoMlOkN20sAByURva7D0aYoUgWfEBQ2Iqm2VCdqVNRso187X0mfwnGVCzNm1tYtpm12APIc/QShjat3Yg87a8/GXfBrlX22+MYYYJlQj0axvGxQNjCcU5NNOnXDbGcrJaOIZdjC7dhhKQfzE1KNEAeUx+yAfEPWyrf2VBqh8O8oA8zc/CdZ2c4U+KcsQfZKRc6jOd8o/MzhbDabRFfL3Yc1emZt4X+A8GNbU3WlsSPeYD+Ff+52NLCLTUIihUUWCj+95YwmGFNQLcgABsAOUNYE2HWfRw4K4o47+3jzZrZJ57MniWIp0UerWbLTpi5PPwUDmTsBPIO0fGamMqFm7tMXFKlrZB1PVjzM2e33HBiK3sqTXoUDYEbVKmzP4gbD1POcvMZb74js5xCtUAUa/wBT4CVWp5t/gNhLJQsb8hcL+Zjss4qz2w55GRmmRymkacb7K8DMYRk06lBRufhpKlShvlPoZBCDGGOtEwgMMfSTMbRhlmkMo8TAs5wNOkErXigVhFBCIBMUMbAUUUUBS9gMBn77krRBsSvv1G/w6Y5t1Ow3PIE8LwIqElrlV/lprUqH7I+yNrsdvEzXxuMGHtcKa4XKiL+7wy8lA6//AE6yx7lDsVilw4Uso9oFtQoDVKCnmerHmTqTOcxFdqjFnNyTckxtWozkljcnUkw0KRdlRfeZgo8zHdey2KIWirH36rnIOiLozfGw9DIKtIra8n4nWBchPcpgUqfkvP1Nz6wUkZx5RKQqGCFxY2gkUoooRAUUMUDseyVFhQORqg9s5ziizU3f2fuqWXvZQMzWH2tdp6FwbtdSwuWljKgyse5UyjNTv/iBRbL47jn1nH8Hw/0fDqxtmUEBdzmOrN5Xb8Jz9VHxVYKCS1V1pqdstzqx8hecaZbzk/TPEPtZPjYsXxY64/VPP3h9FIwYAqQVYAqwIIIOxB5zjv0jcf8Ao9IUqbWrV1IJB1p0tmbwJ2Hr0lvgmAbh2GzCp+wpoaj0qh0VRr3Tya1tNiZ5Vxzij4uvUrPoajXVd8ijRUHkLfiZ9HJfUa8vhxDPqWGvK0o1cZe60xc7Zhoo8by3i6QZCD5/CQ0VFhYC3QTytDSXQDkABJLRwEEobaNY2Ec2m8quxbQaASBlQX3kB5yeosgPPykENSNvH1DIxASLrHM8TNBAF4I6CBHEIo5BA0cJwxnS4Eo4iiUNiJ3PAqGWkNN5m9qeHaB1HnCuTtFaOiAhFvh9cLcbG91YGxB8DylaubsTfc3udTAVgMAWl/h37NalXmB7Ol99xqR5Lf4yjL2P7uSmP5Q73i7at+Q9JY9pKmRym5wSjcGYqCb3CiVWZlqGXxXDZG8DKNp0vFKOdb9JzZFogkrQgQCOtKgWk+EoF3VRzOp6DmZFaa3B6FhnP8VlXyvcn8IWsbmIdRjMMr0gwNm72ZUuB4FhsbybsBwp3rVKhHdoqQDzZ2Gnrr+Ml4eQFGoNwSR9nfQy/wBhOIijhsTXqfu1qFwL6tl90DxLZR6zh8P9878PufV4iMdNefz/ABc/SfxwhUwiHU5amIt0/lp/7H/TPOHe3LTn4DrLGNxb16lSrUN3qMXbpc8h4Db0EhqEAEnYT1Wnc7fCQ42pcBF3fn0XmfyjqdMAADlG0U3ZvebU+A5CS3kCMBhjWa1/SAyprIqj20Ec1YRgIPwkEDkyMyWqT0lYtIBVSRoNzJC2khU/OAnjbwvBAdmgjYoCAljDJdlHVhIlE0OCU81ZPCB6HgaIFNR4STFYMVEZTzESmwHpJqTyNPK+I4U0qjKeR0lWdl234ftUUec42Vki0EUUC7wxQGLt7tIZ/NtkHx+UrEliSdySSess1+5SROb/ALR/ko+EhprLPHAcBt6TpsHSAQTm6Quy+c6inoomZU2qNCJzWPo5WM6RzM3iVHMLxBLDjlaNIiEqHjUgdSBOjRcrU1A0UXI/v0mLwqnmqr0F2Pp/W03sIueoxtc3Cj1/sSWnVJd/jU6stYa4rezpVdRpTJvobaaa+omW+MIw1CgD3QDVqeLNqo9B85a4gp9g67XZVJG9swJH/GZF5y+PGomfb3/Vb7tSvqPz+hWQsc7f5UPozf0ir1LAAe81wPDq3pH0kygAcp6HyT4rxWggImVqz7eUlqmAsJBWAiNuUnKiMNOBGAYyoBJb23kGIF4ETp0kJElDmROdZAxoIWggG0UEUB02uytO9S/SKKFd2DCrRRSKg4jTFSmynppPNMTSyMy9DFFEJKIybB0c7qDtu3kNTDFNR3Qq9XO7HqdPAchEdIYpJEmBF3E6QnQeUUUkrCJjIX1iikVh4ylYyvFFNMtjgaWDt5KPn/1NDhDXzeLE+GmkUUxm/Y9306N54S8VrXIUaAWJ8Tb+/jKDEAEnkLmGKaxxqsOPy7TbNffvX8cIKKknMdzaw+yOQlmKKaecDG5oYoFcm7DzkhWGKBCwI2jDV6iKKFODAxjrFFCKtRJCRFFAYYoooAhii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3320" name="AutoShape 8" descr="data:image/jpeg;base64,/9j/4AAQSkZJRgABAQAAAQABAAD/2wCEAAkGBxAQEhAUEA8UFBAQEA8QDw8PEA8PDw8UFBQWFhQRFBQYHCggGBolHBQUITEhJSkrMC4uFx8zODMsNygtLisBCgoKDg0OFxAQGCwkHRwsLCwsLCwsLCwsLjQuLCwsLCwsLywsLCwsLCwsLCwtLC0sLCwsLCwsLCwsLCwsLCwsLv/AABEIALcBEwMBIgACEQEDEQH/xAAcAAABBQEBAQAAAAAAAAAAAAABAAIDBAUGBwj/xABAEAACAQIEAwUEBggGAwEAAAABAgADEQQSITEFQVEGImFxgRMykbEUFVJyocEHFiMzQkPh8FNigpKi0TTC8ST/xAAZAQEBAQEBAQAAAAAAAAAAAAAAAQIDBAX/xAAnEQEAAgIBBAEDBQEAAAAAAAAAAQIDESESMUFRBAVh8CIykbHRcf/aAAwDAQACEQMRAD8A9U+s/CL6xbpKCiPAmty5aXPpzxfS36yuBHARuRN7dusXtG6mMAjgJOQcx6wxAQgQKnE/3T+Rnzj2iPeq/ff5z6P4t+6fyM+b+P71Pvt85GquZIiiMQ3htMaekrzRRNJSr07GBHDGwgwDDEBDAMF4oIDlFzJiIKQtDeA20gYWliMqrAhvDBFAMF4rwQETBFFAci3MtOMoiwlLnBiWgV2MSmNMUBxEUIeKB9YqJIBGCPBmnM8COAjQY4NIak8COEYHhzxtemUgEcBIxUh9pG4OmVXjX7l/umfN3HG9/wC83zn0Xx6r+wqfdPynzlxvZvM/OTbURpzbGOoC5jDLGCW5hWgFkGJpXEuFYMt5RhkQSzjKNjK0geIYFmlg+B4qrlyYeqcwutqT94aag2tzEDOhQT0jg/6KcW6BqwWnmA0ZgWA8tRe3wtI8V+i3FqWFMA2OjM6gN5RscATAs6DinYvH0Ll8OSo3amVqAf7dZith3Ud5SOWoIgRRCOtBaBXqLaNlmotxK0BQQwQFH0UuYyaGEpWFzAkIyiUahlqu0qNAjMEJigCKGKB9WqTJAYxY9RMtniOEAjhAcI4QCOEAiOAgAjgIGZ2i/cVPun5T544ut1PmZ9D9pf8Ax6n3T8p878WPdPrLCS5oy9wxdZQMs4TEZDNMtvLBlgoYhWljLIM/GUbiY7LYzpGSY2PoWOkD0L9E/Yali1OKxQJpK+WjS1AdlOrsQb2B0tPZKlalRF2sABYAfgJz3Z7DDD4LB0qQH7lSbaXZu8xNvEmWXwIY3qEsf+Inmy5dS9WHB18ydW40zk5L25XmXjsVVqaa+Qmo9PKO6oA8pT+kZSunM3+QnGMkz3eqcNIjhmrh8QDdWZTrzNuhEdRoV2JFVw4IFw4uLHkfSborod/4tbESWmV0It0/6norLx3j7PMO0H6Pmd2fDgIGNzTPujqVP5Ti+LcBxGFP7amR9lgCUPr+U+gMXlFM2a1vIkek4jieNJDBrOhuGRhdSPEGdIu4zV5FK9VZ1PaDg1NQXoaAAsaZ10ALHKfAXNugM5phcTbKCCEiICBLhaWYy/VawtI6ICjxkFWpeAHaRExExsBGCGKAIoYIH1eJIIwSQTLZwjxGiPEAiOEAjhAIjhAI4QMrtP8A+PU+6flPnfio7p9Z9E9ph/8AnqfdM8h7WcAp0sIKg30N+t4hJeXmCObeNmmT6dQrtNPC8T5GZMUDp0qK2xkGMo3B8pi0cQy7GauFx2ewtcnlzge3diMV7XAYd73YIKbEi1indYfETcBN9vhON7E8Xo0qdHCIb1EV2bUWZ3JqOB5XI/0y12m43iKRVaC99jta4I854cvN31cHGOHS4ioQNv6zn+IA7k6k6ATCHGMfbM5QgW7quhIHiN5HT401S4YW8enhMzVuttz2bfDVLtbMbDU3J9ZslMulzax3tvOSwGOK5ddGcnxtew+X4TfxWLBRTtzsdNd/znTH2cfkV534U+KYrJfOttbHT8ZzePrLY+HPfSbvEXXQs2nTTLrpacbxjFKAdb62020nWIeOVTG4wezqf5Q6j1BHyJnHgzdxr6abMBf1mCUN51q52CoI7DpzMKiAm2k0ykrVZXJjssWSAyKPyRZIDIo/LFlgMgj7RQPqwMOseKi9RPH/ANZ8Uf4/wg/WHEn+Z+EmmtvYxVX7Qh+kJ9oTxv67xJ/mmL62xB/mtGjb2X6Wn2hF9Op/aE8a+sKx/mt8YDi6h/mN8TGjb2X6ypfbHxjTxeiP4x8Z42Kz/bb/AHGHOep+JjRt6X2l41RNBwGBJB0Bnmna7ixq4UJbYC/pFMztG9qJ9ZdJtwTQQmCVCiihAkEuFw5qMFHQknoBuZr4DCU0YEqxsdyWGnkJn8LxBpVFN7Bu4x/ysRc/I+k6nhCVa1anSYsP2lqhVdkGrHboDDVYdngKb0KJqigi5lHsrXWsq3OZybXNx4jTzk1HAiuAx1OY6AgEmxFr+Bi4/wBoMMaioaoRLAFyRY+AkGC4vSp1KdOk4cOVCNYEEk87bGeCZ3O32IpEREbLD8FoUmLWVmXRqNRbqRfUlSLEi9wfATExXZKnQJ9tjcR4AVRf/VppO7xGIphX9pa9iCqnf1PKcXxWp7VySNPjpFb29pfDXvpgnh1MaB6zWuAWxDAW9LSWjwkE92q62HKo7j4k6eks1HXa3unQ9ekq1mYkhSRcdbbzpW0uF8cTHC7Tq5QFZnemrALYgNUY2CoDyF7XMocVw2Un9mFK99lDu4I3N79N5bxtM0VwzEXRnQ5BfMMpvmPla/pJeLCz4hydPorkX2JcZR+Jk6p3tuMVeiY05rGsCL9dwJivVlutVssoUkuZ64fMskS9ryNjLFbTSVpWSzQ3jSIgYDrxXgigG8V4ICYBvFGZooHcCSLMj64SH66SFbSmSKZg/Xqw/X6wOhvHAznP1hEae0Y6QOnWSCcp+snhB+sp6QOuAmP2o1p2Exm7SsZDW46W3F4RkPRYDUSKXsXjc4ta0piAAIbzb7H8FGNxVOmxtSW9Wu2xFJLZgPEkhf8AVPW6HD8HTRqdCktLe1lU599HJ1J8ST6SxA8Km32MxGTG4Yk6BqgG5sTTdR85pdruG07tUpqFYasFAAYc7jrvrznL4LEezqU3/wAOoj/7WB/KZtHEw1WdWiXr+N7K4eo4LA3IvUAvYsdTp5zSwvBMHhu+lMLYe8QQ1/AzNqYSutR/aVxVpuxKXrtRFJDsCqjvn4St9SK7lRXOdtQlAezCC9+8WLGeKZ+77Ef8buMRapUoc2Y5Gsb+syBgMucsL6keAmpw/Argw96xZV75DZdG8DbW+nwlHFY21JnO7uW9LTn54b3uHMMBck8jKlVu9YcyLRpxBsfFiY3CqxbNyWdoh5ps6B8C9R6dRr+zpLZaeW+cnnvtaYHbPHqH9mugYJcaXCpcrcDa5N7dFEdje2WICCmqKrKAgqC5uANDbraclWDG7Nckm5J3M3jpO9y55s0dM1r5Cu17CT4WnYXMgpLmMtVzYWnpeBVqNcmRR/WMhCMEMBEAQgwRQAWjYYIChghgC8UEdAIhgEUAxhMJMbAMUEUAwiCEQDLGCwj1myoBexJLEKiKN3djoqjrJcNw13VXJVKbNlFSobLp7zADUgcyB+M1gtJKdu8uGBBNxlrY1xszj+FRyXYeJ1liPab9NPs/xT6B38JUFOxAq4uogf6RbX2S0mHdp39TubaW3KvbKjiu+KQoVxpXpJrRLf4lPop6cvHQzzbGYxqrdFGioPdUdBG06xTbe1teQ6STy1HDoOO8QvnP2hY7nU+M5lBcgR1asz+8fTYD0jsKLsPOCXs3BuEriMNhalVzm9ioNjq1tAT6ATdw3DKNBbqbDcnm3rOD4Z2gelRppYkIpUW6XuNJHjO0dWoLDQeuk8WSk7l9TFkr0xy2uNcRDsVU93Y25yhx+sFQKDoFA0PPmJgis194awZ7X5yRTSzk3tHh15CaFRCEPd3sqgfxE7LHcOwdz8z0E2MNwupiWtSXuLdA50RBs736n3QBr73nNxu1tQzqK13LmKfDg1jYu5JyKgzFyd2t8vCU+KdnMRbM+VTypA5m8iRpf4z1nC8Jp4dLILuRZqpAzN4DovgJlcYp06VNqlZrAddSSdlA5mfRx/GisbtPLwZc3VxXs8joLlGukhrvLmPcVHcquUMSbXvM+opE5S5ENpHJOUYZAIY2EGA0xRzCMgAwQxQBDJFokiKBBHiNtCIDoIjFABghigKCGKAJbwuH1GYHUAhdRmB2J6D5yXhWCLkO2lGmy52K5s53FJV/jY9OmpsJocRr1RepUqKKrG+TJmcjkSSbKLW2EuuEX8PRAALrneoMlOkN20sAByURva7D0aYoUgWfEBQ2Iqm2VCdqVNRso187X0mfwnGVCzNm1tYtpm12APIc/QShjat3Yg87a8/GXfBrlX22+MYYYJlQj0axvGxQNjCcU5NNOnXDbGcrJaOIZdjC7dhhKQfzE1KNEAeUx+yAfEPWyrf2VBqh8O8oA8zc/CdZ2c4U+KcsQfZKRc6jOd8o/MzhbDabRFfL3Yc1emZt4X+A8GNbU3WlsSPeYD+Ff+52NLCLTUIihUUWCj+95YwmGFNQLcgABsAOUNYE2HWfRw4K4o47+3jzZrZJ57MniWIp0UerWbLTpi5PPwUDmTsBPIO0fGamMqFm7tMXFKlrZB1PVjzM2e33HBiK3sqTXoUDYEbVKmzP4gbD1POcvMZb74js5xCtUAUa/wBT4CVWp5t/gNhLJQsb8hcL+Zjss4qz2w55GRmmRymkacb7K8DMYRk06lBRufhpKlShvlPoZBCDGGOtEwgMMfSTMbRhlmkMo8TAs5wNOkErXigVhFBCIBMUMbAUUUUBS9gMBn77krRBsSvv1G/w6Y5t1Ow3PIE8LwIqElrlV/lprUqH7I+yNrsdvEzXxuMGHtcKa4XKiL+7wy8lA6//AE6yx7lDsVilw4Uso9oFtQoDVKCnmerHmTqTOcxFdqjFnNyTckxtWozkljcnUkw0KRdlRfeZgo8zHdey2KIWirH36rnIOiLozfGw9DIKtIra8n4nWBchPcpgUqfkvP1Nz6wUkZx5RKQqGCFxY2gkUoooRAUUMUDseyVFhQORqg9s5ziizU3f2fuqWXvZQMzWH2tdp6FwbtdSwuWljKgyse5UyjNTv/iBRbL47jn1nH8Hw/0fDqxtmUEBdzmOrN5Xb8Jz9VHxVYKCS1V1pqdstzqx8hecaZbzk/TPEPtZPjYsXxY64/VPP3h9FIwYAqQVYAqwIIIOxB5zjv0jcf8Ao9IUqbWrV1IJB1p0tmbwJ2Hr0lvgmAbh2GzCp+wpoaj0qh0VRr3Tya1tNiZ5Vxzij4uvUrPoajXVd8ijRUHkLfiZ9HJfUa8vhxDPqWGvK0o1cZe60xc7Zhoo8by3i6QZCD5/CQ0VFhYC3QTytDSXQDkABJLRwEEobaNY2Ec2m8quxbQaASBlQX3kB5yeosgPPykENSNvH1DIxASLrHM8TNBAF4I6CBHEIo5BA0cJwxnS4Eo4iiUNiJ3PAqGWkNN5m9qeHaB1HnCuTtFaOiAhFvh9cLcbG91YGxB8DylaubsTfc3udTAVgMAWl/h37NalXmB7Ol99xqR5Lf4yjL2P7uSmP5Q73i7at+Q9JY9pKmRym5wSjcGYqCb3CiVWZlqGXxXDZG8DKNp0vFKOdb9JzZFogkrQgQCOtKgWk+EoF3VRzOp6DmZFaa3B6FhnP8VlXyvcn8IWsbmIdRjMMr0gwNm72ZUuB4FhsbybsBwp3rVKhHdoqQDzZ2Gnrr+Ml4eQFGoNwSR9nfQy/wBhOIijhsTXqfu1qFwL6tl90DxLZR6zh8P9878PufV4iMdNefz/ABc/SfxwhUwiHU5amIt0/lp/7H/TPOHe3LTn4DrLGNxb16lSrUN3qMXbpc8h4Db0EhqEAEnYT1Wnc7fCQ42pcBF3fn0XmfyjqdMAADlG0U3ZvebU+A5CS3kCMBhjWa1/SAyprIqj20Ec1YRgIPwkEDkyMyWqT0lYtIBVSRoNzJC2khU/OAnjbwvBAdmgjYoCAljDJdlHVhIlE0OCU81ZPCB6HgaIFNR4STFYMVEZTzESmwHpJqTyNPK+I4U0qjKeR0lWdl234ftUUec42Vki0EUUC7wxQGLt7tIZ/NtkHx+UrEliSdySSess1+5SROb/ALR/ko+EhprLPHAcBt6TpsHSAQTm6Quy+c6inoomZU2qNCJzWPo5WM6RzM3iVHMLxBLDjlaNIiEqHjUgdSBOjRcrU1A0UXI/v0mLwqnmqr0F2Pp/W03sIueoxtc3Cj1/sSWnVJd/jU6stYa4rezpVdRpTJvobaaa+omW+MIw1CgD3QDVqeLNqo9B85a4gp9g67XZVJG9swJH/GZF5y+PGomfb3/Vb7tSvqPz+hWQsc7f5UPozf0ir1LAAe81wPDq3pH0kygAcp6HyT4rxWggImVqz7eUlqmAsJBWAiNuUnKiMNOBGAYyoBJb23kGIF4ETp0kJElDmROdZAxoIWggG0UEUB02uytO9S/SKKFd2DCrRRSKg4jTFSmynppPNMTSyMy9DFFEJKIybB0c7qDtu3kNTDFNR3Qq9XO7HqdPAchEdIYpJEmBF3E6QnQeUUUkrCJjIX1iikVh4ylYyvFFNMtjgaWDt5KPn/1NDhDXzeLE+GmkUUxm/Y9306N54S8VrXIUaAWJ8Tb+/jKDEAEnkLmGKaxxqsOPy7TbNffvX8cIKKknMdzaw+yOQlmKKaecDG5oYoFcm7DzkhWGKBCwI2jDV6iKKFODAxjrFFCKtRJCRFFAYYoooAhii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3322" name="AutoShape 10" descr="data:image/jpeg;base64,/9j/4AAQSkZJRgABAQAAAQABAAD/2wCEAAkGBxAQEhAUEA8UFBAQEA8QDw8PEA8PDw8UFBQWFhQRFBQYHCggGBolHBQUITEhJSkrMC4uFx8zODMsNygtLisBCgoKDg0OFxAQGCwkHRwsLCwsLCwsLCwsLjQuLCwsLCwsLywsLCwsLCwsLCwtLC0sLCwsLCwsLCwsLCwsLCwsLv/AABEIALcBEwMBIgACEQEDEQH/xAAcAAABBQEBAQAAAAAAAAAAAAABAAIDBAUGBwj/xABAEAACAQIEAwUEBggGAwEAAAABAgADEQQSITEFQVEGImFxgRMykbEUFVJyocEHFiMzQkPh8FNigpKi0TTC8ST/xAAZAQEBAQEBAQAAAAAAAAAAAAAAAQIDBAX/xAAnEQEAAgIBBAEDBQEAAAAAAAAAAQIDESESMUFRBAVh8CIykbHRcf/aAAwDAQACEQMRAD8A9U+s/CL6xbpKCiPAmty5aXPpzxfS36yuBHARuRN7dusXtG6mMAjgJOQcx6wxAQgQKnE/3T+Rnzj2iPeq/ff5z6P4t+6fyM+b+P71Pvt85GquZIiiMQ3htMaekrzRRNJSr07GBHDGwgwDDEBDAMF4oIDlFzJiIKQtDeA20gYWliMqrAhvDBFAMF4rwQETBFFAci3MtOMoiwlLnBiWgV2MSmNMUBxEUIeKB9YqJIBGCPBmnM8COAjQY4NIak8COEYHhzxtemUgEcBIxUh9pG4OmVXjX7l/umfN3HG9/wC83zn0Xx6r+wqfdPynzlxvZvM/OTbURpzbGOoC5jDLGCW5hWgFkGJpXEuFYMt5RhkQSzjKNjK0geIYFmlg+B4qrlyYeqcwutqT94aag2tzEDOhQT0jg/6KcW6BqwWnmA0ZgWA8tRe3wtI8V+i3FqWFMA2OjM6gN5RscATAs6DinYvH0Ll8OSo3amVqAf7dZith3Ud5SOWoIgRRCOtBaBXqLaNlmotxK0BQQwQFH0UuYyaGEpWFzAkIyiUahlqu0qNAjMEJigCKGKB9WqTJAYxY9RMtniOEAjhAcI4QCOEAiOAgAjgIGZ2i/cVPun5T544ut1PmZ9D9pf8Ax6n3T8p878WPdPrLCS5oy9wxdZQMs4TEZDNMtvLBlgoYhWljLIM/GUbiY7LYzpGSY2PoWOkD0L9E/Yali1OKxQJpK+WjS1AdlOrsQb2B0tPZKlalRF2sABYAfgJz3Z7DDD4LB0qQH7lSbaXZu8xNvEmWXwIY3qEsf+Inmy5dS9WHB18ydW40zk5L25XmXjsVVqaa+Qmo9PKO6oA8pT+kZSunM3+QnGMkz3eqcNIjhmrh8QDdWZTrzNuhEdRoV2JFVw4IFw4uLHkfSborod/4tbESWmV0It0/6norLx3j7PMO0H6Pmd2fDgIGNzTPujqVP5Ti+LcBxGFP7amR9lgCUPr+U+gMXlFM2a1vIkek4jieNJDBrOhuGRhdSPEGdIu4zV5FK9VZ1PaDg1NQXoaAAsaZ10ALHKfAXNugM5phcTbKCCEiICBLhaWYy/VawtI6ICjxkFWpeAHaRExExsBGCGKAIoYIH1eJIIwSQTLZwjxGiPEAiOEAjhAIjhAI4QMrtP8A+PU+6flPnfio7p9Z9E9ph/8AnqfdM8h7WcAp0sIKg30N+t4hJeXmCObeNmmT6dQrtNPC8T5GZMUDp0qK2xkGMo3B8pi0cQy7GauFx2ewtcnlzge3diMV7XAYd73YIKbEi1indYfETcBN9vhON7E8Xo0qdHCIb1EV2bUWZ3JqOB5XI/0y12m43iKRVaC99jta4I854cvN31cHGOHS4ioQNv6zn+IA7k6k6ATCHGMfbM5QgW7quhIHiN5HT401S4YW8enhMzVuttz2bfDVLtbMbDU3J9ZslMulzax3tvOSwGOK5ddGcnxtew+X4TfxWLBRTtzsdNd/znTH2cfkV534U+KYrJfOttbHT8ZzePrLY+HPfSbvEXXQs2nTTLrpacbxjFKAdb62020nWIeOVTG4wezqf5Q6j1BHyJnHgzdxr6abMBf1mCUN51q52CoI7DpzMKiAm2k0ykrVZXJjssWSAyKPyRZIDIo/LFlgMgj7RQPqwMOseKi9RPH/ANZ8Uf4/wg/WHEn+Z+EmmtvYxVX7Qh+kJ9oTxv67xJ/mmL62xB/mtGjb2X6Wn2hF9Op/aE8a+sKx/mt8YDi6h/mN8TGjb2X6ypfbHxjTxeiP4x8Z42Kz/bb/AHGHOep+JjRt6X2l41RNBwGBJB0Bnmna7ixq4UJbYC/pFMztG9qJ9ZdJtwTQQmCVCiihAkEuFw5qMFHQknoBuZr4DCU0YEqxsdyWGnkJn8LxBpVFN7Bu4x/ysRc/I+k6nhCVa1anSYsP2lqhVdkGrHboDDVYdngKb0KJqigi5lHsrXWsq3OZybXNx4jTzk1HAiuAx1OY6AgEmxFr+Bi4/wBoMMaioaoRLAFyRY+AkGC4vSp1KdOk4cOVCNYEEk87bGeCZ3O32IpEREbLD8FoUmLWVmXRqNRbqRfUlSLEi9wfATExXZKnQJ9tjcR4AVRf/VppO7xGIphX9pa9iCqnf1PKcXxWp7VySNPjpFb29pfDXvpgnh1MaB6zWuAWxDAW9LSWjwkE92q62HKo7j4k6eks1HXa3unQ9ekq1mYkhSRcdbbzpW0uF8cTHC7Tq5QFZnemrALYgNUY2CoDyF7XMocVw2Un9mFK99lDu4I3N79N5bxtM0VwzEXRnQ5BfMMpvmPla/pJeLCz4hydPorkX2JcZR+Jk6p3tuMVeiY05rGsCL9dwJivVlutVssoUkuZ64fMskS9ryNjLFbTSVpWSzQ3jSIgYDrxXgigG8V4ICYBvFGZooHcCSLMj64SH66SFbSmSKZg/Xqw/X6wOhvHAznP1hEae0Y6QOnWSCcp+snhB+sp6QOuAmP2o1p2Exm7SsZDW46W3F4RkPRYDUSKXsXjc4ta0piAAIbzb7H8FGNxVOmxtSW9Wu2xFJLZgPEkhf8AVPW6HD8HTRqdCktLe1lU599HJ1J8ST6SxA8Km32MxGTG4Yk6BqgG5sTTdR85pdruG07tUpqFYasFAAYc7jrvrznL4LEezqU3/wAOoj/7WB/KZtHEw1WdWiXr+N7K4eo4LA3IvUAvYsdTp5zSwvBMHhu+lMLYe8QQ1/AzNqYSutR/aVxVpuxKXrtRFJDsCqjvn4St9SK7lRXOdtQlAezCC9+8WLGeKZ+77Ef8buMRapUoc2Y5Gsb+syBgMucsL6keAmpw/Argw96xZV75DZdG8DbW+nwlHFY21JnO7uW9LTn54b3uHMMBck8jKlVu9YcyLRpxBsfFiY3CqxbNyWdoh5ps6B8C9R6dRr+zpLZaeW+cnnvtaYHbPHqH9mugYJcaXCpcrcDa5N7dFEdje2WICCmqKrKAgqC5uANDbraclWDG7Nckm5J3M3jpO9y55s0dM1r5Cu17CT4WnYXMgpLmMtVzYWnpeBVqNcmRR/WMhCMEMBEAQgwRQAWjYYIChghgC8UEdAIhgEUAxhMJMbAMUEUAwiCEQDLGCwj1myoBexJLEKiKN3djoqjrJcNw13VXJVKbNlFSobLp7zADUgcyB+M1gtJKdu8uGBBNxlrY1xszj+FRyXYeJ1liPab9NPs/xT6B38JUFOxAq4uogf6RbX2S0mHdp39TubaW3KvbKjiu+KQoVxpXpJrRLf4lPop6cvHQzzbGYxqrdFGioPdUdBG06xTbe1teQ6STy1HDoOO8QvnP2hY7nU+M5lBcgR1asz+8fTYD0jsKLsPOCXs3BuEriMNhalVzm9ioNjq1tAT6ATdw3DKNBbqbDcnm3rOD4Z2gelRppYkIpUW6XuNJHjO0dWoLDQeuk8WSk7l9TFkr0xy2uNcRDsVU93Y25yhx+sFQKDoFA0PPmJgis194awZ7X5yRTSzk3tHh15CaFRCEPd3sqgfxE7LHcOwdz8z0E2MNwupiWtSXuLdA50RBs736n3QBr73nNxu1tQzqK13LmKfDg1jYu5JyKgzFyd2t8vCU+KdnMRbM+VTypA5m8iRpf4z1nC8Jp4dLILuRZqpAzN4DovgJlcYp06VNqlZrAddSSdlA5mfRx/GisbtPLwZc3VxXs8joLlGukhrvLmPcVHcquUMSbXvM+opE5S5ENpHJOUYZAIY2EGA0xRzCMgAwQxQBDJFokiKBBHiNtCIDoIjFABghigKCGKAJbwuH1GYHUAhdRmB2J6D5yXhWCLkO2lGmy52K5s53FJV/jY9OmpsJocRr1RepUqKKrG+TJmcjkSSbKLW2EuuEX8PRAALrneoMlOkN20sAByURva7D0aYoUgWfEBQ2Iqm2VCdqVNRso187X0mfwnGVCzNm1tYtpm12APIc/QShjat3Yg87a8/GXfBrlX22+MYYYJlQj0axvGxQNjCcU5NNOnXDbGcrJaOIZdjC7dhhKQfzE1KNEAeUx+yAfEPWyrf2VBqh8O8oA8zc/CdZ2c4U+KcsQfZKRc6jOd8o/MzhbDabRFfL3Yc1emZt4X+A8GNbU3WlsSPeYD+Ff+52NLCLTUIihUUWCj+95YwmGFNQLcgABsAOUNYE2HWfRw4K4o47+3jzZrZJ57MniWIp0UerWbLTpi5PPwUDmTsBPIO0fGamMqFm7tMXFKlrZB1PVjzM2e33HBiK3sqTXoUDYEbVKmzP4gbD1POcvMZb74js5xCtUAUa/wBT4CVWp5t/gNhLJQsb8hcL+Zjss4qz2w55GRmmRymkacb7K8DMYRk06lBRufhpKlShvlPoZBCDGGOtEwgMMfSTMbRhlmkMo8TAs5wNOkErXigVhFBCIBMUMbAUUUUBS9gMBn77krRBsSvv1G/w6Y5t1Ow3PIE8LwIqElrlV/lprUqH7I+yNrsdvEzXxuMGHtcKa4XKiL+7wy8lA6//AE6yx7lDsVilw4Uso9oFtQoDVKCnmerHmTqTOcxFdqjFnNyTckxtWozkljcnUkw0KRdlRfeZgo8zHdey2KIWirH36rnIOiLozfGw9DIKtIra8n4nWBchPcpgUqfkvP1Nz6wUkZx5RKQqGCFxY2gkUoooRAUUMUDseyVFhQORqg9s5ziizU3f2fuqWXvZQMzWH2tdp6FwbtdSwuWljKgyse5UyjNTv/iBRbL47jn1nH8Hw/0fDqxtmUEBdzmOrN5Xb8Jz9VHxVYKCS1V1pqdstzqx8hecaZbzk/TPEPtZPjYsXxY64/VPP3h9FIwYAqQVYAqwIIIOxB5zjv0jcf8Ao9IUqbWrV1IJB1p0tmbwJ2Hr0lvgmAbh2GzCp+wpoaj0qh0VRr3Tya1tNiZ5Vxzij4uvUrPoajXVd8ijRUHkLfiZ9HJfUa8vhxDPqWGvK0o1cZe60xc7Zhoo8by3i6QZCD5/CQ0VFhYC3QTytDSXQDkABJLRwEEobaNY2Ec2m8quxbQaASBlQX3kB5yeosgPPykENSNvH1DIxASLrHM8TNBAF4I6CBHEIo5BA0cJwxnS4Eo4iiUNiJ3PAqGWkNN5m9qeHaB1HnCuTtFaOiAhFvh9cLcbG91YGxB8DylaubsTfc3udTAVgMAWl/h37NalXmB7Ol99xqR5Lf4yjL2P7uSmP5Q73i7at+Q9JY9pKmRym5wSjcGYqCb3CiVWZlqGXxXDZG8DKNp0vFKOdb9JzZFogkrQgQCOtKgWk+EoF3VRzOp6DmZFaa3B6FhnP8VlXyvcn8IWsbmIdRjMMr0gwNm72ZUuB4FhsbybsBwp3rVKhHdoqQDzZ2Gnrr+Ml4eQFGoNwSR9nfQy/wBhOIijhsTXqfu1qFwL6tl90DxLZR6zh8P9878PufV4iMdNefz/ABc/SfxwhUwiHU5amIt0/lp/7H/TPOHe3LTn4DrLGNxb16lSrUN3qMXbpc8h4Db0EhqEAEnYT1Wnc7fCQ42pcBF3fn0XmfyjqdMAADlG0U3ZvebU+A5CS3kCMBhjWa1/SAyprIqj20Ec1YRgIPwkEDkyMyWqT0lYtIBVSRoNzJC2khU/OAnjbwvBAdmgjYoCAljDJdlHVhIlE0OCU81ZPCB6HgaIFNR4STFYMVEZTzESmwHpJqTyNPK+I4U0qjKeR0lWdl234ftUUec42Vki0EUUC7wxQGLt7tIZ/NtkHx+UrEliSdySSess1+5SROb/ALR/ko+EhprLPHAcBt6TpsHSAQTm6Quy+c6inoomZU2qNCJzWPo5WM6RzM3iVHMLxBLDjlaNIiEqHjUgdSBOjRcrU1A0UXI/v0mLwqnmqr0F2Pp/W03sIueoxtc3Cj1/sSWnVJd/jU6stYa4rezpVdRpTJvobaaa+omW+MIw1CgD3QDVqeLNqo9B85a4gp9g67XZVJG9swJH/GZF5y+PGomfb3/Vb7tSvqPz+hWQsc7f5UPozf0ir1LAAe81wPDq3pH0kygAcp6HyT4rxWggImVqz7eUlqmAsJBWAiNuUnKiMNOBGAYyoBJb23kGIF4ETp0kJElDmROdZAxoIWggG0UEUB02uytO9S/SKKFd2DCrRRSKg4jTFSmynppPNMTSyMy9DFFEJKIybB0c7qDtu3kNTDFNR3Qq9XO7HqdPAchEdIYpJEmBF3E6QnQeUUUkrCJjIX1iikVh4ylYyvFFNMtjgaWDt5KPn/1NDhDXzeLE+GmkUUxm/Y9306N54S8VrXIUaAWJ8Tb+/jKDEAEnkLmGKaxxqsOPy7TbNffvX8cIKKknMdzaw+yOQlmKKaecDG5oYoFcm7DzkhWGKBCwI2jDV6iKKFODAxjrFFCKtRJCRFFAYYoooAhii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3324" name="Picture 12" descr="https://encrypted-tbn1.gstatic.com/images?q=tbn:ANd9GcS8--tjWO7jJdYxV-XSz9ARB6gx1PRNopiTI5zNe5SBLHcEw1f3"/>
          <p:cNvPicPr>
            <a:picLocks noChangeAspect="1" noChangeArrowheads="1"/>
          </p:cNvPicPr>
          <p:nvPr/>
        </p:nvPicPr>
        <p:blipFill>
          <a:blip r:embed="rId5"/>
          <a:srcRect/>
          <a:stretch>
            <a:fillRect/>
          </a:stretch>
        </p:blipFill>
        <p:spPr bwMode="auto">
          <a:xfrm>
            <a:off x="1548367" y="4821381"/>
            <a:ext cx="2308597" cy="1536267"/>
          </a:xfrm>
          <a:prstGeom prst="rect">
            <a:avLst/>
          </a:prstGeom>
          <a:noFill/>
        </p:spPr>
      </p:pic>
      <p:sp>
        <p:nvSpPr>
          <p:cNvPr id="13" name="CaixaDeTexto 12"/>
          <p:cNvSpPr txBox="1"/>
          <p:nvPr/>
        </p:nvSpPr>
        <p:spPr>
          <a:xfrm>
            <a:off x="4220974" y="5389418"/>
            <a:ext cx="4120039" cy="338554"/>
          </a:xfrm>
          <a:prstGeom prst="rect">
            <a:avLst/>
          </a:prstGeom>
        </p:spPr>
        <p:txBody>
          <a:bodyPr wrap="none" rtlCol="0">
            <a:spAutoFit/>
          </a:bodyPr>
          <a:lstStyle/>
          <a:p>
            <a:pPr marL="0" indent="0" algn="l">
              <a:buNone/>
            </a:pPr>
            <a:r>
              <a:rPr lang="pt-BR" sz="1600" dirty="0" smtClean="0">
                <a:solidFill>
                  <a:srgbClr val="2A2A28"/>
                </a:solidFill>
                <a:latin typeface="Aharoni" pitchFamily="2" charset="-79"/>
                <a:cs typeface="Aharoni" pitchFamily="2" charset="-79"/>
              </a:rPr>
              <a:t>Prof. Dr. Claudio Souza </a:t>
            </a:r>
            <a:r>
              <a:rPr lang="pt-BR" sz="1600" dirty="0" smtClean="0">
                <a:solidFill>
                  <a:srgbClr val="2A2A28"/>
                </a:solidFill>
                <a:latin typeface="Myriad Pro"/>
                <a:cs typeface="Myriad Pro"/>
              </a:rPr>
              <a:t>– Presidente atual</a:t>
            </a:r>
          </a:p>
        </p:txBody>
      </p:sp>
    </p:spTree>
    <p:extLst>
      <p:ext uri="{BB962C8B-B14F-4D97-AF65-F5344CB8AC3E}">
        <p14:creationId xmlns:p14="http://schemas.microsoft.com/office/powerpoint/2010/main" xmlns="" val="3063516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spaço Reservado para Texto 43"/>
          <p:cNvSpPr>
            <a:spLocks noGrp="1"/>
          </p:cNvSpPr>
          <p:nvPr>
            <p:ph type="body" sz="quarter" idx="20"/>
          </p:nvPr>
        </p:nvSpPr>
        <p:spPr>
          <a:xfrm>
            <a:off x="458155" y="4227836"/>
            <a:ext cx="8228649" cy="490651"/>
          </a:xfrm>
        </p:spPr>
        <p:txBody>
          <a:bodyPr/>
          <a:lstStyle/>
          <a:p>
            <a:r>
              <a:rPr lang="pt-BR" sz="3600" dirty="0" smtClean="0"/>
              <a:t>http://www.cbtms.org.br</a:t>
            </a:r>
            <a:endParaRPr lang="pt-BR" sz="3600" dirty="0"/>
          </a:p>
        </p:txBody>
      </p:sp>
      <p:sp>
        <p:nvSpPr>
          <p:cNvPr id="45" name="Espaço Reservado para Texto 44"/>
          <p:cNvSpPr>
            <a:spLocks noGrp="1"/>
          </p:cNvSpPr>
          <p:nvPr>
            <p:ph type="body" sz="quarter" idx="21"/>
          </p:nvPr>
        </p:nvSpPr>
        <p:spPr>
          <a:xfrm>
            <a:off x="458155" y="4906256"/>
            <a:ext cx="8228649" cy="452280"/>
          </a:xfrm>
        </p:spPr>
        <p:txBody>
          <a:bodyPr/>
          <a:lstStyle/>
          <a:p>
            <a:r>
              <a:rPr lang="pt-BR" dirty="0" smtClean="0">
                <a:hlinkClick r:id="rId3"/>
              </a:rPr>
              <a:t>aehaddad@usp.br</a:t>
            </a:r>
            <a:endParaRPr lang="pt-BR" dirty="0" smtClean="0"/>
          </a:p>
          <a:p>
            <a:r>
              <a:rPr lang="pt-BR" dirty="0" smtClean="0">
                <a:hlinkClick r:id="rId4"/>
              </a:rPr>
              <a:t>teleodonto@usp.br</a:t>
            </a:r>
            <a:r>
              <a:rPr lang="pt-BR" dirty="0" smtClean="0"/>
              <a:t> </a:t>
            </a:r>
            <a:endParaRPr lang="pt-BR" dirty="0"/>
          </a:p>
        </p:txBody>
      </p:sp>
      <p:pic>
        <p:nvPicPr>
          <p:cNvPr id="4" name="Imagem 3" descr="http://www.cbtms.org.br/images/logo.png"/>
          <p:cNvPicPr/>
          <p:nvPr/>
        </p:nvPicPr>
        <p:blipFill>
          <a:blip r:embed="rId5" cstate="print"/>
          <a:srcRect/>
          <a:stretch>
            <a:fillRect/>
          </a:stretch>
        </p:blipFill>
        <p:spPr bwMode="auto">
          <a:xfrm>
            <a:off x="2757055" y="2936826"/>
            <a:ext cx="3269672" cy="970156"/>
          </a:xfrm>
          <a:prstGeom prst="rect">
            <a:avLst/>
          </a:prstGeom>
          <a:noFill/>
          <a:ln w="9525">
            <a:noFill/>
            <a:miter lim="800000"/>
            <a:headEnd/>
            <a:tailEnd/>
          </a:ln>
        </p:spPr>
      </p:pic>
    </p:spTree>
    <p:extLst>
      <p:ext uri="{BB962C8B-B14F-4D97-AF65-F5344CB8AC3E}">
        <p14:creationId xmlns:p14="http://schemas.microsoft.com/office/powerpoint/2010/main" xmlns="" val="1495908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spaço Reservado para Texto 43"/>
          <p:cNvSpPr>
            <a:spLocks noGrp="1"/>
          </p:cNvSpPr>
          <p:nvPr>
            <p:ph type="body" sz="quarter" idx="20"/>
          </p:nvPr>
        </p:nvSpPr>
        <p:spPr>
          <a:xfrm>
            <a:off x="458155" y="3737185"/>
            <a:ext cx="8228649" cy="490651"/>
          </a:xfrm>
        </p:spPr>
        <p:txBody>
          <a:bodyPr/>
          <a:lstStyle/>
          <a:p>
            <a:endParaRPr lang="pt-BR" dirty="0"/>
          </a:p>
        </p:txBody>
      </p:sp>
      <p:sp>
        <p:nvSpPr>
          <p:cNvPr id="45" name="Espaço Reservado para Texto 44"/>
          <p:cNvSpPr>
            <a:spLocks noGrp="1"/>
          </p:cNvSpPr>
          <p:nvPr>
            <p:ph type="body" sz="quarter" idx="21"/>
          </p:nvPr>
        </p:nvSpPr>
        <p:spPr>
          <a:xfrm>
            <a:off x="458155" y="4227835"/>
            <a:ext cx="8228649" cy="452280"/>
          </a:xfrm>
        </p:spPr>
        <p:txBody>
          <a:bodyPr/>
          <a:lstStyle/>
          <a:p>
            <a:endParaRPr lang="pt-BR" dirty="0"/>
          </a:p>
        </p:txBody>
      </p:sp>
    </p:spTree>
    <p:extLst>
      <p:ext uri="{BB962C8B-B14F-4D97-AF65-F5344CB8AC3E}">
        <p14:creationId xmlns="" xmlns:p14="http://schemas.microsoft.com/office/powerpoint/2010/main" val="1495908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ço Reservado para Texto 33"/>
          <p:cNvSpPr>
            <a:spLocks noGrp="1"/>
          </p:cNvSpPr>
          <p:nvPr>
            <p:ph type="body" sz="quarter" idx="22"/>
          </p:nvPr>
        </p:nvSpPr>
        <p:spPr>
          <a:xfrm>
            <a:off x="1253519" y="449073"/>
            <a:ext cx="7480343" cy="618821"/>
          </a:xfrm>
        </p:spPr>
        <p:txBody>
          <a:bodyPr/>
          <a:lstStyle/>
          <a:p>
            <a:pPr algn="ctr">
              <a:defRPr/>
            </a:pPr>
            <a:r>
              <a:rPr lang="pt-BR" dirty="0" smtClean="0">
                <a:solidFill>
                  <a:srgbClr val="C00000"/>
                </a:solidFill>
                <a:cs typeface="Arial" pitchFamily="34" charset="0"/>
              </a:rPr>
              <a:t>Os Desafios da Os Desafios da </a:t>
            </a:r>
            <a:r>
              <a:rPr lang="pt-BR" dirty="0" err="1" smtClean="0">
                <a:solidFill>
                  <a:srgbClr val="C00000"/>
                </a:solidFill>
                <a:cs typeface="Arial" pitchFamily="34" charset="0"/>
              </a:rPr>
              <a:t>Telessaúde</a:t>
            </a:r>
            <a:r>
              <a:rPr lang="pt-BR" dirty="0" smtClean="0">
                <a:solidFill>
                  <a:srgbClr val="C00000"/>
                </a:solidFill>
                <a:cs typeface="Arial" pitchFamily="34" charset="0"/>
              </a:rPr>
              <a:t> para a Próxima Década: </a:t>
            </a:r>
          </a:p>
          <a:p>
            <a:pPr>
              <a:defRPr/>
            </a:pPr>
            <a:endParaRPr lang="pt-BR" dirty="0" smtClean="0">
              <a:solidFill>
                <a:schemeClr val="accent6">
                  <a:lumMod val="20000"/>
                  <a:lumOff val="80000"/>
                </a:schemeClr>
              </a:solidFill>
              <a:cs typeface="Arial" pitchFamily="34" charset="0"/>
            </a:endParaRPr>
          </a:p>
          <a:p>
            <a:pPr algn="ctr">
              <a:defRPr/>
            </a:pPr>
            <a:r>
              <a:rPr lang="pt-BR" sz="3600" dirty="0" smtClean="0">
                <a:solidFill>
                  <a:schemeClr val="accent6">
                    <a:lumMod val="20000"/>
                    <a:lumOff val="80000"/>
                  </a:schemeClr>
                </a:solidFill>
                <a:cs typeface="Arial" pitchFamily="34" charset="0"/>
              </a:rPr>
              <a:t>O Panorama Atual</a:t>
            </a:r>
            <a:endParaRPr lang="pt-BR" sz="3600" dirty="0" smtClean="0">
              <a:solidFill>
                <a:schemeClr val="accent6">
                  <a:lumMod val="20000"/>
                  <a:lumOff val="80000"/>
                </a:schemeClr>
              </a:solidFill>
            </a:endParaRPr>
          </a:p>
          <a:p>
            <a:endParaRPr lang="pt-BR" dirty="0"/>
          </a:p>
        </p:txBody>
      </p:sp>
      <p:sp>
        <p:nvSpPr>
          <p:cNvPr id="36" name="Espaço Reservado para Texto 35"/>
          <p:cNvSpPr>
            <a:spLocks noGrp="1"/>
          </p:cNvSpPr>
          <p:nvPr>
            <p:ph type="body" sz="quarter" idx="24"/>
          </p:nvPr>
        </p:nvSpPr>
        <p:spPr>
          <a:xfrm>
            <a:off x="1254036" y="1691556"/>
            <a:ext cx="7480343" cy="3947244"/>
          </a:xfrm>
        </p:spPr>
        <p:txBody>
          <a:bodyPr/>
          <a:lstStyle/>
          <a:p>
            <a:pPr algn="just">
              <a:buFont typeface="Wingdings" pitchFamily="2" charset="2"/>
              <a:buChar char="Ø"/>
            </a:pPr>
            <a:r>
              <a:rPr lang="pt-BR" sz="2000" dirty="0" smtClean="0"/>
              <a:t>Em 2005 a Organização Mundial da Saúde aprovou uma resolução recomendando aos seu 192 </a:t>
            </a:r>
            <a:r>
              <a:rPr lang="pt-BR" sz="2000" dirty="0" err="1" smtClean="0"/>
              <a:t>estados-membro</a:t>
            </a:r>
            <a:r>
              <a:rPr lang="pt-BR" sz="2000" dirty="0" smtClean="0"/>
              <a:t> que investissem em ações para fortalecer seus sistemas de saúde utilizando as tecnologias de informação e comunicação. </a:t>
            </a:r>
            <a:r>
              <a:rPr lang="pt-BR" sz="2000" u="sng" dirty="0" err="1" smtClean="0">
                <a:hlinkClick r:id="rId2"/>
              </a:rPr>
              <a:t>Resolution</a:t>
            </a:r>
            <a:r>
              <a:rPr lang="pt-BR" sz="2000" u="sng" dirty="0" smtClean="0">
                <a:hlinkClick r:id="rId2"/>
              </a:rPr>
              <a:t> WHA58.28 </a:t>
            </a:r>
            <a:r>
              <a:rPr lang="pt-BR" sz="2000" u="sng" dirty="0" err="1" smtClean="0">
                <a:hlinkClick r:id="rId2"/>
              </a:rPr>
              <a:t>eHealth</a:t>
            </a:r>
            <a:endParaRPr lang="pt-BR" sz="2000" dirty="0" smtClean="0"/>
          </a:p>
          <a:p>
            <a:pPr algn="just">
              <a:buFont typeface="Wingdings" pitchFamily="2" charset="2"/>
              <a:buChar char="Ø"/>
            </a:pPr>
            <a:endParaRPr lang="pt-BR" sz="2000" dirty="0" smtClean="0"/>
          </a:p>
          <a:p>
            <a:pPr algn="just">
              <a:buFont typeface="Wingdings" pitchFamily="2" charset="2"/>
              <a:buChar char="Ø"/>
            </a:pPr>
            <a:r>
              <a:rPr lang="pt-BR" sz="2000" dirty="0" smtClean="0"/>
              <a:t>A partir de 2006 o Ministério da Saúde do Brasil, identificando experiências locais e regionais bem sucedidas, articulou um grupo de pesquisadores, docentes e gestores da área da saúde, formulou e implementou o Programa </a:t>
            </a:r>
            <a:r>
              <a:rPr lang="pt-BR" sz="2000" dirty="0" err="1" smtClean="0"/>
              <a:t>Telessaúde</a:t>
            </a:r>
            <a:r>
              <a:rPr lang="pt-BR" sz="2000" dirty="0" smtClean="0"/>
              <a:t> Brasil.</a:t>
            </a:r>
          </a:p>
          <a:p>
            <a:endParaRPr lang="pt-BR" dirty="0"/>
          </a:p>
        </p:txBody>
      </p:sp>
    </p:spTree>
    <p:extLst>
      <p:ext uri="{BB962C8B-B14F-4D97-AF65-F5344CB8AC3E}">
        <p14:creationId xmlns="" xmlns:p14="http://schemas.microsoft.com/office/powerpoint/2010/main" val="3063516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ço Reservado para Texto 33"/>
          <p:cNvSpPr>
            <a:spLocks noGrp="1"/>
          </p:cNvSpPr>
          <p:nvPr>
            <p:ph type="body" sz="quarter" idx="22"/>
          </p:nvPr>
        </p:nvSpPr>
        <p:spPr>
          <a:xfrm>
            <a:off x="1253519" y="449073"/>
            <a:ext cx="7480343" cy="618821"/>
          </a:xfrm>
        </p:spPr>
        <p:txBody>
          <a:bodyPr/>
          <a:lstStyle/>
          <a:p>
            <a:pPr algn="ctr">
              <a:defRPr/>
            </a:pPr>
            <a:r>
              <a:rPr lang="pt-BR" dirty="0" smtClean="0">
                <a:solidFill>
                  <a:srgbClr val="C00000"/>
                </a:solidFill>
                <a:cs typeface="Arial" pitchFamily="34" charset="0"/>
              </a:rPr>
              <a:t>Os Desafios da Os Desafios da </a:t>
            </a:r>
            <a:r>
              <a:rPr lang="pt-BR" dirty="0" err="1" smtClean="0">
                <a:solidFill>
                  <a:srgbClr val="C00000"/>
                </a:solidFill>
                <a:cs typeface="Arial" pitchFamily="34" charset="0"/>
              </a:rPr>
              <a:t>Telessaúde</a:t>
            </a:r>
            <a:r>
              <a:rPr lang="pt-BR" dirty="0" smtClean="0">
                <a:solidFill>
                  <a:srgbClr val="C00000"/>
                </a:solidFill>
                <a:cs typeface="Arial" pitchFamily="34" charset="0"/>
              </a:rPr>
              <a:t> para a Próxima Década: </a:t>
            </a:r>
          </a:p>
          <a:p>
            <a:pPr>
              <a:defRPr/>
            </a:pPr>
            <a:endParaRPr lang="pt-BR" dirty="0" smtClean="0">
              <a:solidFill>
                <a:schemeClr val="accent6">
                  <a:lumMod val="20000"/>
                  <a:lumOff val="80000"/>
                </a:schemeClr>
              </a:solidFill>
              <a:cs typeface="Arial" pitchFamily="34" charset="0"/>
            </a:endParaRPr>
          </a:p>
          <a:p>
            <a:pPr algn="ctr">
              <a:defRPr/>
            </a:pPr>
            <a:r>
              <a:rPr lang="pt-BR" sz="3600" dirty="0" smtClean="0">
                <a:solidFill>
                  <a:schemeClr val="accent6">
                    <a:lumMod val="20000"/>
                    <a:lumOff val="80000"/>
                  </a:schemeClr>
                </a:solidFill>
                <a:cs typeface="Arial" pitchFamily="34" charset="0"/>
              </a:rPr>
              <a:t>O Panorama Atual</a:t>
            </a:r>
            <a:endParaRPr lang="pt-BR" sz="3600" dirty="0" smtClean="0">
              <a:solidFill>
                <a:schemeClr val="accent6">
                  <a:lumMod val="20000"/>
                  <a:lumOff val="80000"/>
                </a:schemeClr>
              </a:solidFill>
            </a:endParaRPr>
          </a:p>
          <a:p>
            <a:endParaRPr lang="pt-BR" dirty="0"/>
          </a:p>
        </p:txBody>
      </p:sp>
      <p:sp>
        <p:nvSpPr>
          <p:cNvPr id="36" name="Espaço Reservado para Texto 35"/>
          <p:cNvSpPr>
            <a:spLocks noGrp="1"/>
          </p:cNvSpPr>
          <p:nvPr>
            <p:ph type="body" sz="quarter" idx="24"/>
          </p:nvPr>
        </p:nvSpPr>
        <p:spPr>
          <a:xfrm>
            <a:off x="1254036" y="1691556"/>
            <a:ext cx="7480343" cy="3947244"/>
          </a:xfrm>
        </p:spPr>
        <p:txBody>
          <a:bodyPr/>
          <a:lstStyle/>
          <a:p>
            <a:pPr algn="just">
              <a:buFont typeface="Wingdings" pitchFamily="2" charset="2"/>
              <a:buChar char="Ø"/>
            </a:pPr>
            <a:r>
              <a:rPr lang="pt-BR" sz="2000" dirty="0" smtClean="0"/>
              <a:t>WHO - </a:t>
            </a:r>
            <a:r>
              <a:rPr lang="en-US" sz="2000" dirty="0" smtClean="0"/>
              <a:t>Global Observatory for </a:t>
            </a:r>
            <a:r>
              <a:rPr lang="en-US" sz="2000" dirty="0" err="1" smtClean="0"/>
              <a:t>eHealth</a:t>
            </a:r>
            <a:r>
              <a:rPr lang="en-US" sz="2000" dirty="0" smtClean="0"/>
              <a:t> (</a:t>
            </a:r>
            <a:r>
              <a:rPr lang="en-US" sz="2000" dirty="0" err="1" smtClean="0"/>
              <a:t>GOe</a:t>
            </a:r>
            <a:r>
              <a:rPr lang="en-US" sz="2000" dirty="0" smtClean="0"/>
              <a:t>): </a:t>
            </a:r>
            <a:r>
              <a:rPr lang="en-US" sz="2000" dirty="0" err="1" smtClean="0"/>
              <a:t>estudar</a:t>
            </a:r>
            <a:r>
              <a:rPr lang="en-US" sz="2000" dirty="0" smtClean="0"/>
              <a:t> a </a:t>
            </a:r>
            <a:r>
              <a:rPr lang="en-US" sz="2000" dirty="0" err="1" smtClean="0"/>
              <a:t>evolução</a:t>
            </a:r>
            <a:r>
              <a:rPr lang="en-US" sz="2000" dirty="0" smtClean="0"/>
              <a:t> e o </a:t>
            </a:r>
            <a:r>
              <a:rPr lang="en-US" sz="2000" dirty="0" err="1" smtClean="0"/>
              <a:t>impacto</a:t>
            </a:r>
            <a:r>
              <a:rPr lang="en-US" sz="2000" dirty="0" smtClean="0"/>
              <a:t> </a:t>
            </a:r>
            <a:r>
              <a:rPr lang="en-US" sz="2000" dirty="0" err="1" smtClean="0"/>
              <a:t>da</a:t>
            </a:r>
            <a:r>
              <a:rPr lang="en-US" sz="2000" dirty="0" smtClean="0"/>
              <a:t> </a:t>
            </a:r>
            <a:r>
              <a:rPr lang="en-US" sz="2000" dirty="0" err="1" smtClean="0"/>
              <a:t>Telessaúde</a:t>
            </a:r>
            <a:r>
              <a:rPr lang="en-US" sz="2000" dirty="0" smtClean="0"/>
              <a:t> </a:t>
            </a:r>
            <a:r>
              <a:rPr lang="en-US" sz="2000" dirty="0" err="1" smtClean="0"/>
              <a:t>nos</a:t>
            </a:r>
            <a:r>
              <a:rPr lang="en-US" sz="2000" dirty="0" smtClean="0"/>
              <a:t> </a:t>
            </a:r>
            <a:r>
              <a:rPr lang="en-US" sz="2000" dirty="0" err="1" smtClean="0"/>
              <a:t>sistemas</a:t>
            </a:r>
            <a:r>
              <a:rPr lang="en-US" sz="2000" dirty="0" smtClean="0"/>
              <a:t> de </a:t>
            </a:r>
            <a:r>
              <a:rPr lang="en-US" sz="2000" dirty="0" err="1" smtClean="0"/>
              <a:t>saúde</a:t>
            </a:r>
            <a:r>
              <a:rPr lang="en-US" sz="2000" dirty="0" smtClean="0"/>
              <a:t> dos </a:t>
            </a:r>
            <a:r>
              <a:rPr lang="en-US" sz="2000" dirty="0" err="1" smtClean="0"/>
              <a:t>países</a:t>
            </a:r>
            <a:r>
              <a:rPr lang="en-US" sz="2000" dirty="0" smtClean="0"/>
              <a:t>. </a:t>
            </a:r>
          </a:p>
          <a:p>
            <a:pPr algn="just">
              <a:buFont typeface="Wingdings" pitchFamily="2" charset="2"/>
              <a:buChar char="Ø"/>
            </a:pPr>
            <a:r>
              <a:rPr lang="pt-BR" sz="2000" dirty="0" smtClean="0"/>
              <a:t>Na Inglaterra, a estratégia nacional foi elaborada em setembro de 1998, alinhada com os objetivos do Governo de “oferecer aos cidadãos ingleses o melhor serviço de saúde do mundo” (NHS, 1997).</a:t>
            </a:r>
          </a:p>
          <a:p>
            <a:pPr algn="just">
              <a:buFont typeface="Wingdings" pitchFamily="2" charset="2"/>
              <a:buChar char="Ø"/>
            </a:pPr>
            <a:r>
              <a:rPr lang="pt-BR" sz="2000" dirty="0" smtClean="0"/>
              <a:t>Canadá (2000) - </a:t>
            </a:r>
            <a:r>
              <a:rPr lang="pt-BR" sz="2000" dirty="0" err="1" smtClean="0"/>
              <a:t>Canada</a:t>
            </a:r>
            <a:r>
              <a:rPr lang="pt-BR" sz="2000" dirty="0" smtClean="0"/>
              <a:t> </a:t>
            </a:r>
            <a:r>
              <a:rPr lang="pt-BR" sz="2000" dirty="0" err="1" smtClean="0"/>
              <a:t>Health</a:t>
            </a:r>
            <a:r>
              <a:rPr lang="pt-BR" sz="2000" dirty="0" smtClean="0"/>
              <a:t> </a:t>
            </a:r>
            <a:r>
              <a:rPr lang="pt-BR" sz="2000" dirty="0" err="1" smtClean="0"/>
              <a:t>Infoway</a:t>
            </a:r>
            <a:endParaRPr lang="pt-BR" sz="2000" dirty="0" smtClean="0"/>
          </a:p>
          <a:p>
            <a:pPr algn="just">
              <a:buFont typeface="Wingdings" pitchFamily="2" charset="2"/>
              <a:buChar char="Ø"/>
            </a:pPr>
            <a:r>
              <a:rPr lang="pt-BR" sz="2000" dirty="0" smtClean="0"/>
              <a:t>Austrália: o Governo iniciou em 2001 a estratégia para a área de Informação e Informática em Saúde, Saúde </a:t>
            </a:r>
            <a:r>
              <a:rPr lang="pt-BR" sz="2000" dirty="0" err="1" smtClean="0"/>
              <a:t>on</a:t>
            </a:r>
            <a:r>
              <a:rPr lang="pt-BR" sz="2000" dirty="0" smtClean="0"/>
              <a:t> </a:t>
            </a:r>
            <a:r>
              <a:rPr lang="pt-BR" sz="2000" dirty="0" err="1" smtClean="0"/>
              <a:t>line</a:t>
            </a:r>
            <a:r>
              <a:rPr lang="pt-BR" sz="2000" dirty="0" smtClean="0"/>
              <a:t>: </a:t>
            </a:r>
            <a:r>
              <a:rPr lang="pt-BR" sz="2000" dirty="0" err="1" smtClean="0"/>
              <a:t>Health</a:t>
            </a:r>
            <a:r>
              <a:rPr lang="pt-BR" sz="2000" dirty="0" smtClean="0"/>
              <a:t> Online: A </a:t>
            </a:r>
            <a:r>
              <a:rPr lang="pt-BR" sz="2000" dirty="0" err="1" smtClean="0"/>
              <a:t>Health</a:t>
            </a:r>
            <a:r>
              <a:rPr lang="pt-BR" sz="2000" dirty="0" smtClean="0"/>
              <a:t> </a:t>
            </a:r>
            <a:r>
              <a:rPr lang="pt-BR" sz="2000" dirty="0" err="1" smtClean="0"/>
              <a:t>Information</a:t>
            </a:r>
            <a:r>
              <a:rPr lang="pt-BR" sz="2000" dirty="0" smtClean="0"/>
              <a:t> </a:t>
            </a:r>
            <a:r>
              <a:rPr lang="pt-BR" sz="2000" dirty="0" err="1" smtClean="0"/>
              <a:t>Action</a:t>
            </a:r>
            <a:r>
              <a:rPr lang="pt-BR" sz="2000" dirty="0" smtClean="0"/>
              <a:t> </a:t>
            </a:r>
            <a:r>
              <a:rPr lang="pt-BR" sz="2000" dirty="0" err="1" smtClean="0"/>
              <a:t>Plan</a:t>
            </a:r>
            <a:r>
              <a:rPr lang="pt-BR" sz="2000" dirty="0" smtClean="0"/>
              <a:t> for </a:t>
            </a:r>
            <a:r>
              <a:rPr lang="pt-BR" sz="2000" dirty="0" err="1" smtClean="0"/>
              <a:t>Australia</a:t>
            </a:r>
            <a:r>
              <a:rPr lang="pt-BR" sz="2000" dirty="0" smtClean="0"/>
              <a:t>”  www.health.gov.au/healthonline. </a:t>
            </a:r>
          </a:p>
          <a:p>
            <a:endParaRPr lang="pt-BR" dirty="0"/>
          </a:p>
        </p:txBody>
      </p:sp>
    </p:spTree>
    <p:extLst>
      <p:ext uri="{BB962C8B-B14F-4D97-AF65-F5344CB8AC3E}">
        <p14:creationId xmlns="" xmlns:p14="http://schemas.microsoft.com/office/powerpoint/2010/main" val="3063516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ço Reservado para Texto 33"/>
          <p:cNvSpPr>
            <a:spLocks noGrp="1"/>
          </p:cNvSpPr>
          <p:nvPr>
            <p:ph type="body" sz="quarter" idx="22"/>
          </p:nvPr>
        </p:nvSpPr>
        <p:spPr>
          <a:xfrm>
            <a:off x="1253519" y="449073"/>
            <a:ext cx="7480343" cy="618821"/>
          </a:xfrm>
        </p:spPr>
        <p:txBody>
          <a:bodyPr/>
          <a:lstStyle/>
          <a:p>
            <a:pPr algn="ctr">
              <a:defRPr/>
            </a:pPr>
            <a:r>
              <a:rPr lang="pt-BR" dirty="0" smtClean="0">
                <a:solidFill>
                  <a:srgbClr val="C00000"/>
                </a:solidFill>
                <a:cs typeface="Arial" pitchFamily="34" charset="0"/>
              </a:rPr>
              <a:t>Os Desafios da </a:t>
            </a:r>
            <a:r>
              <a:rPr lang="pt-BR" dirty="0" err="1" smtClean="0">
                <a:solidFill>
                  <a:srgbClr val="C00000"/>
                </a:solidFill>
                <a:cs typeface="Arial" pitchFamily="34" charset="0"/>
              </a:rPr>
              <a:t>Telessaúde</a:t>
            </a:r>
            <a:r>
              <a:rPr lang="pt-BR" dirty="0" smtClean="0">
                <a:solidFill>
                  <a:srgbClr val="C00000"/>
                </a:solidFill>
                <a:cs typeface="Arial" pitchFamily="34" charset="0"/>
              </a:rPr>
              <a:t> para a Próxima Década: </a:t>
            </a:r>
          </a:p>
          <a:p>
            <a:pPr>
              <a:defRPr/>
            </a:pPr>
            <a:endParaRPr lang="pt-BR" dirty="0" smtClean="0">
              <a:solidFill>
                <a:schemeClr val="accent6">
                  <a:lumMod val="20000"/>
                  <a:lumOff val="80000"/>
                </a:schemeClr>
              </a:solidFill>
              <a:cs typeface="Arial" pitchFamily="34" charset="0"/>
            </a:endParaRPr>
          </a:p>
          <a:p>
            <a:pPr algn="ctr">
              <a:defRPr/>
            </a:pPr>
            <a:r>
              <a:rPr lang="pt-BR" sz="3600" dirty="0" smtClean="0">
                <a:solidFill>
                  <a:schemeClr val="accent6">
                    <a:lumMod val="20000"/>
                    <a:lumOff val="80000"/>
                  </a:schemeClr>
                </a:solidFill>
                <a:cs typeface="Arial" pitchFamily="34" charset="0"/>
              </a:rPr>
              <a:t>O Panorama Atual</a:t>
            </a:r>
            <a:endParaRPr lang="pt-BR" sz="3600" dirty="0" smtClean="0">
              <a:solidFill>
                <a:schemeClr val="accent6">
                  <a:lumMod val="20000"/>
                  <a:lumOff val="80000"/>
                </a:schemeClr>
              </a:solidFill>
            </a:endParaRPr>
          </a:p>
          <a:p>
            <a:endParaRPr lang="pt-BR" dirty="0"/>
          </a:p>
        </p:txBody>
      </p:sp>
      <p:sp>
        <p:nvSpPr>
          <p:cNvPr id="36" name="Espaço Reservado para Texto 35"/>
          <p:cNvSpPr>
            <a:spLocks noGrp="1"/>
          </p:cNvSpPr>
          <p:nvPr>
            <p:ph type="body" sz="quarter" idx="24"/>
          </p:nvPr>
        </p:nvSpPr>
        <p:spPr>
          <a:xfrm>
            <a:off x="1254036" y="1691556"/>
            <a:ext cx="7480343" cy="3947244"/>
          </a:xfrm>
        </p:spPr>
        <p:txBody>
          <a:bodyPr/>
          <a:lstStyle/>
          <a:p>
            <a:pPr algn="just">
              <a:buFont typeface="Wingdings" pitchFamily="2" charset="2"/>
              <a:buChar char="Ø"/>
            </a:pPr>
            <a:r>
              <a:rPr lang="pt-BR" sz="2000" dirty="0" smtClean="0"/>
              <a:t>A premissa de que com o uso adequado da tecnologia da informação é possível melhorar a saúde de um país é uma constante nas três experiências revisadas. </a:t>
            </a:r>
          </a:p>
          <a:p>
            <a:pPr algn="just">
              <a:buFont typeface="Wingdings" pitchFamily="2" charset="2"/>
              <a:buChar char="Ø"/>
            </a:pPr>
            <a:r>
              <a:rPr lang="pt-BR" sz="2000" dirty="0" smtClean="0"/>
              <a:t>O foco no processo de trabalho em saúde, ou seja, no usuário e no registro eletrônico de saúde, possibilitando a visão </a:t>
            </a:r>
            <a:r>
              <a:rPr lang="pt-BR" sz="2000" dirty="0" err="1" smtClean="0"/>
              <a:t>multi-profissional</a:t>
            </a:r>
            <a:r>
              <a:rPr lang="pt-BR" sz="2000" dirty="0" smtClean="0"/>
              <a:t>, </a:t>
            </a:r>
            <a:r>
              <a:rPr lang="pt-BR" sz="2000" dirty="0" err="1" smtClean="0"/>
              <a:t>multi-institucional</a:t>
            </a:r>
            <a:r>
              <a:rPr lang="pt-BR" sz="2000" dirty="0" smtClean="0"/>
              <a:t> e de continuidade da assistência, é também comum nas três iniciativas. </a:t>
            </a:r>
          </a:p>
          <a:p>
            <a:pPr algn="just">
              <a:buFont typeface="Wingdings" pitchFamily="2" charset="2"/>
              <a:buChar char="Ø"/>
            </a:pPr>
            <a:r>
              <a:rPr lang="pt-BR" sz="2000" dirty="0" smtClean="0"/>
              <a:t>Padrões para representar e compartilhar a informação em saúde, a infra-estrutura de conectividade, a capacitação de recursos humanos na área de informação e informática em saúde e, acima de tudo, a garantia de privacidade e confidencialidade da informação identificada em saúde são diretrizes comuns às três propostas. </a:t>
            </a:r>
          </a:p>
          <a:p>
            <a:endParaRPr lang="pt-BR" dirty="0"/>
          </a:p>
        </p:txBody>
      </p:sp>
    </p:spTree>
    <p:extLst>
      <p:ext uri="{BB962C8B-B14F-4D97-AF65-F5344CB8AC3E}">
        <p14:creationId xmlns="" xmlns:p14="http://schemas.microsoft.com/office/powerpoint/2010/main" val="3063516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TextBox 44"/>
          <p:cNvSpPr txBox="1">
            <a:spLocks noChangeArrowheads="1"/>
          </p:cNvSpPr>
          <p:nvPr/>
        </p:nvSpPr>
        <p:spPr bwMode="auto">
          <a:xfrm>
            <a:off x="4038600" y="2971800"/>
            <a:ext cx="5105400" cy="646113"/>
          </a:xfrm>
          <a:prstGeom prst="rect">
            <a:avLst/>
          </a:prstGeom>
          <a:noFill/>
          <a:ln w="9525">
            <a:noFill/>
            <a:miter lim="800000"/>
            <a:headEnd/>
            <a:tailEnd/>
          </a:ln>
        </p:spPr>
        <p:txBody>
          <a:bodyPr>
            <a:spAutoFit/>
          </a:bodyPr>
          <a:lstStyle/>
          <a:p>
            <a:pPr>
              <a:defRPr/>
            </a:pPr>
            <a:endParaRPr lang="en-US" dirty="0">
              <a:latin typeface="Arial" charset="0"/>
            </a:endParaRPr>
          </a:p>
          <a:p>
            <a:pPr>
              <a:defRPr/>
            </a:pPr>
            <a:endParaRPr lang="en-US" dirty="0">
              <a:solidFill>
                <a:schemeClr val="accent1">
                  <a:lumMod val="75000"/>
                </a:schemeClr>
              </a:solidFill>
              <a:latin typeface="Arial" charset="0"/>
            </a:endParaRPr>
          </a:p>
        </p:txBody>
      </p:sp>
      <p:sp>
        <p:nvSpPr>
          <p:cNvPr id="14345" name="CaixaDeTexto 23"/>
          <p:cNvSpPr txBox="1">
            <a:spLocks noChangeArrowheads="1"/>
          </p:cNvSpPr>
          <p:nvPr/>
        </p:nvSpPr>
        <p:spPr bwMode="auto">
          <a:xfrm>
            <a:off x="428625" y="1214438"/>
            <a:ext cx="4041775" cy="7080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pt-BR" sz="2000" dirty="0"/>
              <a:t>Cartão Nacional de Saúde</a:t>
            </a:r>
          </a:p>
          <a:p>
            <a:pPr algn="ctr">
              <a:defRPr/>
            </a:pPr>
            <a:r>
              <a:rPr lang="pt-BR" sz="2000" dirty="0"/>
              <a:t>DATASUS /SGEP/Ministério da Saúde</a:t>
            </a:r>
          </a:p>
        </p:txBody>
      </p:sp>
      <p:sp>
        <p:nvSpPr>
          <p:cNvPr id="14346" name="CaixaDeTexto 24"/>
          <p:cNvSpPr txBox="1">
            <a:spLocks noChangeArrowheads="1"/>
          </p:cNvSpPr>
          <p:nvPr/>
        </p:nvSpPr>
        <p:spPr bwMode="auto">
          <a:xfrm>
            <a:off x="642938" y="2643188"/>
            <a:ext cx="7572375" cy="30162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pt-BR" sz="2000" dirty="0"/>
              <a:t>CIEVS</a:t>
            </a:r>
            <a:r>
              <a:rPr lang="pt-BR" sz="3200" dirty="0"/>
              <a:t> </a:t>
            </a:r>
            <a:r>
              <a:rPr lang="pt-BR" sz="2000" dirty="0"/>
              <a:t>- </a:t>
            </a:r>
            <a:r>
              <a:rPr lang="pt-BR" sz="2000" b="1" dirty="0"/>
              <a:t>Centro de Informações Estratégicas em Vigilância em Saúde </a:t>
            </a:r>
          </a:p>
          <a:p>
            <a:pPr algn="just">
              <a:defRPr/>
            </a:pPr>
            <a:r>
              <a:rPr lang="pt-BR" sz="1400" dirty="0"/>
              <a:t>O Brasil é um dos cinco países do mundo a possuir uma sala especialmente equipada com os mais modernos recursos tecnológicos para receber informações sobre a ocorrência de surtos e emergências epidemiológicas que coloquem em risco a saúde da população em qualquer local do país. É nesta sala de 95m2, situada no edifício-sede do Ministério da Saúde, que uma equipe especializada faz plantão, 24 horas por dia, todos os dias da semana, para receber notificações e comunicar as autoridades em caso de emergência. O Centro de Informações Estratégicas em Vigilância em Saúde - </a:t>
            </a:r>
            <a:r>
              <a:rPr lang="pt-BR" sz="1400" dirty="0" err="1"/>
              <a:t>Cievs</a:t>
            </a:r>
            <a:r>
              <a:rPr lang="pt-BR" sz="1400" dirty="0"/>
              <a:t> foi inaugurado em março de 2006 e está equipado com quatro televisores de plasma, 12 modernos computadores, 5 laptops, aparelho para videoconferência, câmara de segurança, 4 servidores de dados, telefones via satélites, telefones com palmtop, placas de conexão via celular e outros recursos tecnológicos de última geração.</a:t>
            </a:r>
          </a:p>
          <a:p>
            <a:pPr algn="ctr">
              <a:defRPr/>
            </a:pPr>
            <a:r>
              <a:rPr lang="pt-BR" b="1" dirty="0"/>
              <a:t>Secretaria de Vigilância em Saúde do Ministério da Saúde</a:t>
            </a:r>
          </a:p>
        </p:txBody>
      </p:sp>
      <p:sp>
        <p:nvSpPr>
          <p:cNvPr id="14342" name="AutoShape 2" descr="data:image/jpeg;base64,/9j/4AAQSkZJRgABAQAAAQABAAD/2wCEAAkGBhQSEBQUEA8QFBUUFhQQDxQVFRQUFhQUFBAVFBcUFBQXGyYeFxslGRQUHy8gJCcpLCwsFR4xNTAqNSYrLCkBCQoKDgwOGg8PGiklHyQqLCwsLCopKSwpKjEpKSkpKSwsKSwpKSwsKiwsLCwsLCkqLCkpLCwpLCwpLCwsLCkpLP/AABEIAJMA3gMBIgACEQEDEQH/xAAcAAABBAMBAAAAAAAAAAAAAAADAgQFBgABBwj/xABDEAABAwEEBAgNAgUEAwAAAAABAAIDEQQFEiEGMUFRBxMiVGFxktEjMjM0QlJyc4GRk7LBF1MUJKHh8BZEYrFDgqL/xAAbAQABBQEBAAAAAAAAAAAAAAAFAAEDBAYCB//EADcRAAIBAwICBgkCBgMAAAAAAAABAgMEEQUhEjFBUXGBkcETFCQyNFKhsdEiYRUjM0Jy4QY1Yv/aAAwDAQACEQMRAD8A7eSmE18MaaAE9SVe0pEeW00VefO1pALmguyYCQK03b1m9V1SpbzVKjz6WSximssLpFp0yysY4wvficW0BAplXaoT9ZYuaS9pii+EbyMXvD9hVDV7TLmpXt1UnzeQHf3VShXcIPbY6h+ssfNJe21b/WWPmkvbauX0WURLLKH8Rrda8DqH6yR80m7bVr9ZI+aS9pq5jRZRPljfxGv1rwOsWfhVjeKizS9PKbklnhRZzWXtNVH0b0PtFpZxsBjADiwhxIrTop0qSvnRmWzNa6XByiQMJrnSqfJehcXEocT8cFjdwqs5rL2mobuFuMf7SXtNVIdEgSQpZGd1V6/oXw8L8fM5u0xDPDHGP9nN2mKgPhTd8KWTh3dbof0OiHhoi5nN2mJJ4a4uZTdti5lM2ibOaluR+v1uv6HVDw3Rcym7bFo8OEXMpu2xcoISC1NlnavavX9DrB4c4uYzdtiT+ukfMZvqM7lyYhDIXOWSK8qdf0Otnh2i5jN9Rncknh4i5jN9RncuRuCSQlxM69bqdZ108PUXMZvqM7ln6+Rcwm7bFx8pNE3E+s7VzUOwnh7i5hN9RncrJYOEUPjDn2SSMnPAXNJA2V61zDRbRXBSa0Dla4mH0f8Ak7p3DYrJJrQa61JqXDS6OkO2dtKUeOr4HRbo0oitBwtq1/qu1nqO1TIXGxKWODmmhaQ5p3ELr9ilxRscfSa13zFVesbqVZNT5o6uKKpvK5DO+vJjrXPr+jxWmIO4tuQ8Z3jsDwQGmmTq7l0G+vJjrXPdJYqTREvf4zS0VFBV4Bo2oJ2IHff9hj/yU6/9HvB8IwrDF7wn/wCVQ6UV/wCEEeBj94f+lTruk4uaOQsxhjmuLPWAOpENEXsi7X9wBqq9qa7AJsMgAJilAJo0ljwCTqAJGaSYHCtWuBAq4EEEDe4bF1Kfi7S6G1xTTtDZ4g+GSrWVxBtA12oiusa1G3i0tt9veYyWiEOzBo7Vya9KNYI5WKW6lt/rmUI2J4biMUgb65Y4N7RFEYXTL+zLnmOQc1fdIXR22xyzxS2iPimDjIXYmsNBUNwkU+IV3uIfysPu217IT4ySw0+M5Y4tsFX4N3cTZHNlDmEyuIBaa0yoh8I0rpGQcQx7y15Lw1rjkW7Vb54S044xX12et0jp/wC04glDmgt1H/M04W9B/K9En0HHTYZMOJ0MrRrOJpGHrQZLI6g5DsxUZHPqXUNNZKWGYjY38qqWeYmOKjp24mhjRgFK11VKYpzoKMuHJUZID6rvkUznZTUrfeD7SSWxmZwc0tdiYBvrSmzpVWtEBBIIIIyIOsU3pFSrHh2REyxps5qk5I0zljSKMlh5GhahuCO4IbgmYosAQhuCO4ITguWTJgiEMhFckOXJLEEVeNFNEsFJ7Q3l64oyPF3PcN+4IuiOiWHDPaG8rxooz6O57hv3BWqUrPX+oZzTpPtfkaOwscYqVF2LzG703ekW+8mx5eM71R+VA2u93u2ho3DvUdrpdesuLGI9b6Sxdavb2zw3xPqRLzuAGZA68l166j4CL2GfaF51nNak59ea9DXD5rB7qP7Aj9rY+rZ3zkpU9Td62uHGP3EX15MdYVAv5/h2F3JYwsFWujLsRdkcB5VN421V/vvyfxCpN7Wlsc8dLNG9zqcsg4icQFG5awDXOizuoPF88LL4fyS1lmlu8bjPT8eCi95+FUbMS0hzSQWkFpGsHerfp6PBR+8/CqcLUT0P4OPawHqXxT7hzbrdNKBxs8jwDVoccgd4ojz3vaJWtZLaJHtaQWg01jUTQZ0WmRGlcJodRIND1FbdBTqRhkCjLrYu03lNK3DLPI9uvC4ileoIsF6zsADLRKANQDsghMhJ1NJproK061sMTHe/PJ0bRPFNZWvkmlLquDjUbDuoonTuIxBhjkkaXnlEOIJoom69Ip7PHxcYbSpfymmuf4Qb4vyS0holDOSSRhFNY25rvJflWi6XD0kVJapHAh0sjgciC4kH4Jrab5fHQB7iRQhtchTVlvRbXIWAUBqfFOzrB2qFkjNd9cz1rkE1qsobIsMN7yPbibNJ2jUFNJwSSSSSdZOsqKskjw8cWC4nW0CtRtFFMQu4wDACScqDXXdROPCr6RbkfKxM5mKTlYmk0JpXC6moOocJ6A7UT0JzmaIxwQXBPDCSaNBJNaACurXqQRCTWjXGgxOoCaDeaagkVkmNXBCcEdwQ3NXDJogXBXjRLQ7DSe0t5WuGM+iNj39O4I2iGh+HDPaW8rXDGdg9dw37grdIarMalqfFmlRe3S/JGl0+xx/MqLfoQ3f/AJ/mxQF7XtrZGehzu7vTu+7fhGBus+Mdw3fFVt4RTRNJUoq4rL/FeZQ1jVnFu3ovtfkAeE3ejvTd608zLxeQEupeh7h81g91H9gXneXUvRFw+awe6j+wKnM0Gk85Ar+Pgx7QVEva7ojOxxmZG59MiKudhdWrDXknKivWkHkh7QXO79c4zMOBuFpa1xxGr2FwIq2uQBCyF/Fu+eHj9P5D1bHollZ3CacurFH7z8KtWYCoJFRUEjeAcx8lY9N/Js95+FXrOES0Xa0XawLqHxb7EXCdzZZwXWmJ0BzjjJybRmTCzYelbtf8OwOMbI3EyMwjXhZhBdQbc6quxNTpgRc6jU/YssjIS6cl8Qa+oaGGmQj5JrvrlToUbeEMHEcji8VGCItrjOXhOMGxNGt6EiSCmezamZ255XIn57fE9rxiaHCFsbHbHBwFW9JBH9U2tMdlDmAGEvwPAqaRueAMBk3DX8lByvomT2f3SycyrPqJuNsDmx4zZzKGyYWvceJD+NzB3cmtPihiOw5tDYi175m4nE4mN4qrCzcMdQCoF7U2kamK0q37ItNh/hIjZ3iWHG0uD3tNMTXQOHKHtZKP0MtMEQEjnQtkEx4wyGjhEY8jF04t6rkrE3eF0VZXTjJPhRcrzNldZMUOFzzrcCMYfU4w4ayNSPO+OWOATzxMLXMaGNeXxOYGnOSKgwOrlrVGimLXVHUekJ5xgcKjbrHekSwuuPLwWkxWMTO4uSGPzd5OOgwYiJ2NI3jZ0oUU1jjgm4p8DRJDPG8hx47EZcmNHqYKUVRmYmbwnE7rD90ntL4rI1sX8KGazymOGbC0UD26w7ETn0qT0O0NphtFobnrijOz/m/p3BE0P0PpSe0Nz1xRnZtDnq6vWT1bVct0KL7X5INWVnl+mqrsQ2kKaWmYMaXHUBXr3BO3qD0inoxrd5qeoIXptt61cwpdDe/Z0hK8uPV7eVXpS27egr1plLiXHWTUppIU4kTZ69dlFRikuSPMVJyeWBclTRt4sEEl27VlXWkPQHuVKoWYDeXUvRFw+awe6j+wLzxICQcivRFxD+Vg90z7AqkjQ6VzkNtIz4Ie0Fz2+nNZaYnYGEuAa7EzF6WRDq5HWugaTZRD2gqRa7FI57gHswOLHEuHLYWbGdeSyGoyUbxt/KaGcHOliKzuNtMvJs9v8KCs4U3pcaxs9v8AChbOiej/AAq7WA9R+KfYh9EE7jCaxJ3EixxEOwLUstBlrWsdB0oLgkzvIBwQXhOXBAeFyRMauCbyBO3pvIEiCSGkjUzkan8jU0naukUasRqQtMkLTUfFKchuTkUWOXPBFR8etW3RPRLMT2hueuKM7Nzn9PQqtdUvFSNkLA/Ca4XaiN/XuXU7uvFk8YfG6oOsbWncQs9rdzWpU1GmtnzfkaDTKNOrLinzXJeY5SXpaQ9YlGmGzlXb9ge+UBrSQGjPZmanNWJ6iLxt7WPoSa0BoB1jq2LVf8bz65lLfhfkCdZUZWuJPCyiIbcbj4z2jqzRWXDH6Re75BDnv4+jGOsmv9EwmvmU+lT2QAvQ5Kq+Zj1K2j7qyTTLpjH/AIh8alLMUbfRib14QqjPanO8Z7j1kpo9VZRfSTK4j/bEukt4RNGcsQ+I/C6ndrqwxkGoLGkHfyQvOU0FGYsqHLZX5L0PcHmsHuo/sCryDOnVeNyGmlJ8CPaCqxcrPpYfAj2gqpVYvWFm57kaeh7hEaV+TZ7f4UTZ1KaUO8Gz2/womAo3pPwq7zM6j8VLsX2JCJOo03s7K9SdhFCOHIyi0UpJKR0DcEF4RyEJwTHLGrwgSBO3hN5AkQyQ1kCaytT2QJtIE5VqRGD2okVn2u+A/Kcsg2n4f3WpCnIoU8bsDIUW6b7fZpMbMwacYw6nDvTaRyayOXE6cakXGaymSKo4SUo80dguy82TxiSN1QcjvadxCcPXI7kv2SyyY2ZtPlGbHD8HpXUbuvNloiEkTqg5He07j0rBalpsrOeY7wfJ+Rq7K9jcrf3un8inqs6Sxctrt7afInvVmeobSCHFFX1Di+Goq5oFdUL2DfJ7eP8As51ej6azml0b+BVpE3ejyIDl6lVPO4jd6A9OnAYTnnsHQmj1Qmy3FAJTkV6KuHzWD3Uf2BedJdRXou4PNYPdR/YFUkaDSuchjpd5Ee0FUcStmmB8APaCp+JY7V17R3I1lv7hGaTHwbPa/CjrDCXdAClb4gxtaDqxVPyQoxQUGQRnSV7Mu/7mc1Gn7U3+yDNFEQIYKVVFCBC6pJWqrRKYc0ShvWyUhxSOGDegPCK8oLykRsC8IeHelvchOekQyaEyOTWRyXI9NpHpyCUgUr0AlKc5CcU5DzEuKfXHf77LJjZm05SM2OHf0qPJQ3FQ1acakXGaymT0pyhJSi9zsdgvFk8YkidVp+bTtadyyRtQQdRqD1LldxX++yy4mZtPlWbHDf19y6ZYbxZPGJInVafm0+q4bCsVeWE7SfFH3eh9RsLO7jcRxLn0oql42UxvLT1g7wdXd8Ewerfe938a3LJw8Xp3hVKVtCQciMiFvtM1GN5QWfeXP895i9S0+VpV2918vx3DZ6ASjPQHK3MpwBWt4NSGgDcNi9EXB5rB7qP7AvOkuor0XcHmsHuo/sCqSNBpXORHaZHwA9sKmYlcdNT4Ae2FSqrI6t8R3I19t/TB205DrTdqLbDkOtN2uRjS17Mu/wC4A1H4h932DApVUEOW8aJg/ITEtF6GXpJemFkWXobnJBekFyRy2bc5NpZtiTaLRsHxKaOkTEEphXPQXyIb5U3kmTlWUxckqbPetOehlyWSJvJjnIbnLHOQy5MdpGOKGSsLkhxTMmSNOT+479fZZMbM2nyjNjh+D0qNJSSVFUhGpHhktixTlKD4ovdHX7DeDJ4xJE4Fp+bTuO4plel1iXMcl+w7+grnlxX++yyYm5tdlIzY4dG49K6TZLeyaMSROxNP9D6p3FZipRq6fVVSm9uh+TNRRqUr6l6Oqt+rzRT7VZ3MdR4I/PUmj1d7TA14o5oI6VBWzR7bG49Tu9H7fWadVYqbP6AG50GrTeaP6l9SuS6ivRlweawe6j+wLz9abplFeQT0jNegbhFLLBUU8FHUf+gV+NSE94vJ3p9CpSlJTi12kZpuP5cdDhVUbEup2yyNkY5jxUOFCqPbNDJmOpHSRuw1APxQHUrSc6iqRWTS21WKjwsrtrdkOtNg5T1p0RtRApCNfrBN/wDRlr/ZHbaiGnwlCgoyQE1FOVduKyiKxrMalf8ARls/ZHbatHQu2fsjttV4ocFT5X4EVjSTIpU6F2z9gdtq0dCrZ+wO21IbgqfK/AhzImlptlMgetTs+hNupRsA68bUydweW/8AYb9RqRBOFXkovwIN0qC+ZT7uDq3/ALA7bUl3Bvb+bjttSKzoV3/a/ArbpENz1ZTwbW/m47bUg8Gtv5uPqM70sjK1q/KytFyQXKzHg0vDm47be9JPBleHNx2296bJIrWp8rKuXJDirQeDK8ObDts70k8GF482HbZ3piRW1T5WVVzkglWs8F9482HbZ3pJ4Lrx5sO2zvTYJFQqdTKoSkEq2HgsvHmo7bO9JPBXePNR9RnemwdqjPqKkSpC5L+fZpMTM2uoJGHU4b+gqbPBVeXNR9RnekngqvLmo+pH3ridNTi4yWUyanGpTkpR2aLbZLeyaMSROBafmDtDhsKx6grk0FvWzPxNsoLT5RnGMoRvGevuVzOitpIrxVK50LhUdBWbrafUpT/Qso1NrdKpHMtmQEg/z4rr92tpDGDrDGg9kKo3JoS4SNfaKUacQYM6kasR3K7BF9Nt50k5T6SO6qxnhI0VhWLEXRRkYtLSxcR5ilyNrFpYuyPLMqsWLEhZZtZVaWJxZZuqxYsSEmzFixYkPkxYsWJCyzFgWLEhk9xS0sWJjts3RaWLEjpGUWLFiQ5olYsWJHMja21YsTCR/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14343" name="AutoShape 4" descr="data:image/jpeg;base64,/9j/4AAQSkZJRgABAQAAAQABAAD/2wCEAAkGBhQSEBQUEA8QFBUUFhQQDxQVFRQUFhQUFBAVFBcUFBQXGyYeFxslGRQUHy8gJCcpLCwsFR4xNTAqNSYrLCkBCQoKDgwOGg8PGiklHyQqLCwsLCopKSwpKjEpKSkpKSwsKSwpKSwsKiwsLCwsLCkqLCkpLCwpLCwpLCwsLCkpLP/AABEIAJMA3gMBIgACEQEDEQH/xAAcAAABBAMBAAAAAAAAAAAAAAADAgQFBgABBwj/xABDEAABAwEEBAgNAgUEAwAAAAABAAIDEQQFEiEGMUFRBxMiVGFxktEjMjM0QlJyc4GRk7LBF1MUJKHh8BZEYrFDgqL/xAAbAQABBQEBAAAAAAAAAAAAAAAFAAEDBAYCB//EADcRAAIBAwICBgkCBgMAAAAAAAABAgMEEQUhEjFBUXGBkcETFCQyNFKhsdEiYRUjM0Jy4QY1Yv/aAAwDAQACEQMRAD8A7eSmE18MaaAE9SVe0pEeW00VefO1pALmguyYCQK03b1m9V1SpbzVKjz6WSximssLpFp0yysY4wvficW0BAplXaoT9ZYuaS9pii+EbyMXvD9hVDV7TLmpXt1UnzeQHf3VShXcIPbY6h+ssfNJe21b/WWPmkvbauX0WURLLKH8Rrda8DqH6yR80m7bVr9ZI+aS9pq5jRZRPljfxGv1rwOsWfhVjeKizS9PKbklnhRZzWXtNVH0b0PtFpZxsBjADiwhxIrTop0qSvnRmWzNa6XByiQMJrnSqfJehcXEocT8cFjdwqs5rL2mobuFuMf7SXtNVIdEgSQpZGd1V6/oXw8L8fM5u0xDPDHGP9nN2mKgPhTd8KWTh3dbof0OiHhoi5nN2mJJ4a4uZTdti5lM2ibOaluR+v1uv6HVDw3Rcym7bFo8OEXMpu2xcoISC1NlnavavX9DrB4c4uYzdtiT+ukfMZvqM7lyYhDIXOWSK8qdf0Otnh2i5jN9Rncknh4i5jN9RncuRuCSQlxM69bqdZ108PUXMZvqM7ln6+Rcwm7bFx8pNE3E+s7VzUOwnh7i5hN9RncrJYOEUPjDn2SSMnPAXNJA2V61zDRbRXBSa0Dla4mH0f8Ak7p3DYrJJrQa61JqXDS6OkO2dtKUeOr4HRbo0oitBwtq1/qu1nqO1TIXGxKWODmmhaQ5p3ELr9ilxRscfSa13zFVesbqVZNT5o6uKKpvK5DO+vJjrXPr+jxWmIO4tuQ8Z3jsDwQGmmTq7l0G+vJjrXPdJYqTREvf4zS0VFBV4Bo2oJ2IHff9hj/yU6/9HvB8IwrDF7wn/wCVQ6UV/wCEEeBj94f+lTruk4uaOQsxhjmuLPWAOpENEXsi7X9wBqq9qa7AJsMgAJilAJo0ljwCTqAJGaSYHCtWuBAq4EEEDe4bF1Kfi7S6G1xTTtDZ4g+GSrWVxBtA12oiusa1G3i0tt9veYyWiEOzBo7Vya9KNYI5WKW6lt/rmUI2J4biMUgb65Y4N7RFEYXTL+zLnmOQc1fdIXR22xyzxS2iPimDjIXYmsNBUNwkU+IV3uIfysPu217IT4ySw0+M5Y4tsFX4N3cTZHNlDmEyuIBaa0yoh8I0rpGQcQx7y15Lw1rjkW7Vb54S044xX12et0jp/wC04glDmgt1H/M04W9B/K9En0HHTYZMOJ0MrRrOJpGHrQZLI6g5DsxUZHPqXUNNZKWGYjY38qqWeYmOKjp24mhjRgFK11VKYpzoKMuHJUZID6rvkUznZTUrfeD7SSWxmZwc0tdiYBvrSmzpVWtEBBIIIIyIOsU3pFSrHh2REyxps5qk5I0zljSKMlh5GhahuCO4IbgmYosAQhuCO4ITguWTJgiEMhFckOXJLEEVeNFNEsFJ7Q3l64oyPF3PcN+4IuiOiWHDPaG8rxooz6O57hv3BWqUrPX+oZzTpPtfkaOwscYqVF2LzG703ekW+8mx5eM71R+VA2u93u2ho3DvUdrpdesuLGI9b6Sxdavb2zw3xPqRLzuAGZA68l166j4CL2GfaF51nNak59ea9DXD5rB7qP7Aj9rY+rZ3zkpU9Td62uHGP3EX15MdYVAv5/h2F3JYwsFWujLsRdkcB5VN421V/vvyfxCpN7Wlsc8dLNG9zqcsg4icQFG5awDXOizuoPF88LL4fyS1lmlu8bjPT8eCi95+FUbMS0hzSQWkFpGsHerfp6PBR+8/CqcLUT0P4OPawHqXxT7hzbrdNKBxs8jwDVoccgd4ojz3vaJWtZLaJHtaQWg01jUTQZ0WmRGlcJodRIND1FbdBTqRhkCjLrYu03lNK3DLPI9uvC4ileoIsF6zsADLRKANQDsghMhJ1NJproK061sMTHe/PJ0bRPFNZWvkmlLquDjUbDuoonTuIxBhjkkaXnlEOIJoom69Ip7PHxcYbSpfymmuf4Qb4vyS0holDOSSRhFNY25rvJflWi6XD0kVJapHAh0sjgciC4kH4Jrab5fHQB7iRQhtchTVlvRbXIWAUBqfFOzrB2qFkjNd9cz1rkE1qsobIsMN7yPbibNJ2jUFNJwSSSSSdZOsqKskjw8cWC4nW0CtRtFFMQu4wDACScqDXXdROPCr6RbkfKxM5mKTlYmk0JpXC6moOocJ6A7UT0JzmaIxwQXBPDCSaNBJNaACurXqQRCTWjXGgxOoCaDeaagkVkmNXBCcEdwQ3NXDJogXBXjRLQ7DSe0t5WuGM+iNj39O4I2iGh+HDPaW8rXDGdg9dw37grdIarMalqfFmlRe3S/JGl0+xx/MqLfoQ3f/AJ/mxQF7XtrZGehzu7vTu+7fhGBus+Mdw3fFVt4RTRNJUoq4rL/FeZQ1jVnFu3ovtfkAeE3ejvTd608zLxeQEupeh7h81g91H9gXneXUvRFw+awe6j+wKnM0Gk85Ar+Pgx7QVEva7ojOxxmZG59MiKudhdWrDXknKivWkHkh7QXO79c4zMOBuFpa1xxGr2FwIq2uQBCyF/Fu+eHj9P5D1bHollZ3CacurFH7z8KtWYCoJFRUEjeAcx8lY9N/Js95+FXrOES0Xa0XawLqHxb7EXCdzZZwXWmJ0BzjjJybRmTCzYelbtf8OwOMbI3EyMwjXhZhBdQbc6quxNTpgRc6jU/YssjIS6cl8Qa+oaGGmQj5JrvrlToUbeEMHEcji8VGCItrjOXhOMGxNGt6EiSCmezamZ255XIn57fE9rxiaHCFsbHbHBwFW9JBH9U2tMdlDmAGEvwPAqaRueAMBk3DX8lByvomT2f3SycyrPqJuNsDmx4zZzKGyYWvceJD+NzB3cmtPihiOw5tDYi175m4nE4mN4qrCzcMdQCoF7U2kamK0q37ItNh/hIjZ3iWHG0uD3tNMTXQOHKHtZKP0MtMEQEjnQtkEx4wyGjhEY8jF04t6rkrE3eF0VZXTjJPhRcrzNldZMUOFzzrcCMYfU4w4ayNSPO+OWOATzxMLXMaGNeXxOYGnOSKgwOrlrVGimLXVHUekJ5xgcKjbrHekSwuuPLwWkxWMTO4uSGPzd5OOgwYiJ2NI3jZ0oUU1jjgm4p8DRJDPG8hx47EZcmNHqYKUVRmYmbwnE7rD90ntL4rI1sX8KGazymOGbC0UD26w7ETn0qT0O0NphtFobnrijOz/m/p3BE0P0PpSe0Nz1xRnZtDnq6vWT1bVct0KL7X5INWVnl+mqrsQ2kKaWmYMaXHUBXr3BO3qD0inoxrd5qeoIXptt61cwpdDe/Z0hK8uPV7eVXpS27egr1plLiXHWTUppIU4kTZ69dlFRikuSPMVJyeWBclTRt4sEEl27VlXWkPQHuVKoWYDeXUvRFw+awe6j+wLzxICQcivRFxD+Vg90z7AqkjQ6VzkNtIz4Ie0Fz2+nNZaYnYGEuAa7EzF6WRDq5HWugaTZRD2gqRa7FI57gHswOLHEuHLYWbGdeSyGoyUbxt/KaGcHOliKzuNtMvJs9v8KCs4U3pcaxs9v8AChbOiej/AAq7WA9R+KfYh9EE7jCaxJ3EixxEOwLUstBlrWsdB0oLgkzvIBwQXhOXBAeFyRMauCbyBO3pvIEiCSGkjUzkan8jU0naukUasRqQtMkLTUfFKchuTkUWOXPBFR8etW3RPRLMT2hueuKM7Nzn9PQqtdUvFSNkLA/Ca4XaiN/XuXU7uvFk8YfG6oOsbWncQs9rdzWpU1GmtnzfkaDTKNOrLinzXJeY5SXpaQ9YlGmGzlXb9ge+UBrSQGjPZmanNWJ6iLxt7WPoSa0BoB1jq2LVf8bz65lLfhfkCdZUZWuJPCyiIbcbj4z2jqzRWXDH6Re75BDnv4+jGOsmv9EwmvmU+lT2QAvQ5Kq+Zj1K2j7qyTTLpjH/AIh8alLMUbfRib14QqjPanO8Z7j1kpo9VZRfSTK4j/bEukt4RNGcsQ+I/C6ndrqwxkGoLGkHfyQvOU0FGYsqHLZX5L0PcHmsHuo/sCryDOnVeNyGmlJ8CPaCqxcrPpYfAj2gqpVYvWFm57kaeh7hEaV+TZ7f4UTZ1KaUO8Gz2/womAo3pPwq7zM6j8VLsX2JCJOo03s7K9SdhFCOHIyi0UpJKR0DcEF4RyEJwTHLGrwgSBO3hN5AkQyQ1kCaytT2QJtIE5VqRGD2okVn2u+A/Kcsg2n4f3WpCnIoU8bsDIUW6b7fZpMbMwacYw6nDvTaRyayOXE6cakXGaymSKo4SUo80dguy82TxiSN1QcjvadxCcPXI7kv2SyyY2ZtPlGbHD8HpXUbuvNloiEkTqg5He07j0rBalpsrOeY7wfJ+Rq7K9jcrf3un8inqs6Sxctrt7afInvVmeobSCHFFX1Di+Goq5oFdUL2DfJ7eP8As51ej6azml0b+BVpE3ejyIDl6lVPO4jd6A9OnAYTnnsHQmj1Qmy3FAJTkV6KuHzWD3Uf2BedJdRXou4PNYPdR/YFUkaDSuchjpd5Ee0FUcStmmB8APaCp+JY7V17R3I1lv7hGaTHwbPa/CjrDCXdAClb4gxtaDqxVPyQoxQUGQRnSV7Mu/7mc1Gn7U3+yDNFEQIYKVVFCBC6pJWqrRKYc0ShvWyUhxSOGDegPCK8oLykRsC8IeHelvchOekQyaEyOTWRyXI9NpHpyCUgUr0AlKc5CcU5DzEuKfXHf77LJjZm05SM2OHf0qPJQ3FQ1acakXGaymT0pyhJSi9zsdgvFk8YkidVp+bTtadyyRtQQdRqD1LldxX++yy4mZtPlWbHDf19y6ZYbxZPGJInVafm0+q4bCsVeWE7SfFH3eh9RsLO7jcRxLn0oql42UxvLT1g7wdXd8Ewerfe938a3LJw8Xp3hVKVtCQciMiFvtM1GN5QWfeXP895i9S0+VpV2918vx3DZ6ASjPQHK3MpwBWt4NSGgDcNi9EXB5rB7qP7AvOkuor0XcHmsHuo/sCqSNBpXORHaZHwA9sKmYlcdNT4Ae2FSqrI6t8R3I19t/TB205DrTdqLbDkOtN2uRjS17Mu/wC4A1H4h932DApVUEOW8aJg/ITEtF6GXpJemFkWXobnJBekFyRy2bc5NpZtiTaLRsHxKaOkTEEphXPQXyIb5U3kmTlWUxckqbPetOehlyWSJvJjnIbnLHOQy5MdpGOKGSsLkhxTMmSNOT+479fZZMbM2nyjNjh+D0qNJSSVFUhGpHhktixTlKD4ovdHX7DeDJ4xJE4Fp+bTuO4plel1iXMcl+w7+grnlxX++yyYm5tdlIzY4dG49K6TZLeyaMSROxNP9D6p3FZipRq6fVVSm9uh+TNRRqUr6l6Oqt+rzRT7VZ3MdR4I/PUmj1d7TA14o5oI6VBWzR7bG49Tu9H7fWadVYqbP6AG50GrTeaP6l9SuS6ivRlweawe6j+wLz9abplFeQT0jNegbhFLLBUU8FHUf+gV+NSE94vJ3p9CpSlJTi12kZpuP5cdDhVUbEup2yyNkY5jxUOFCqPbNDJmOpHSRuw1APxQHUrSc6iqRWTS21WKjwsrtrdkOtNg5T1p0RtRApCNfrBN/wDRlr/ZHbaiGnwlCgoyQE1FOVduKyiKxrMalf8ARls/ZHbatHQu2fsjttV4ocFT5X4EVjSTIpU6F2z9gdtq0dCrZ+wO21IbgqfK/AhzImlptlMgetTs+hNupRsA68bUydweW/8AYb9RqRBOFXkovwIN0qC+ZT7uDq3/ALA7bUl3Bvb+bjttSKzoV3/a/ArbpENz1ZTwbW/m47bUg8Gtv5uPqM70sjK1q/KytFyQXKzHg0vDm47be9JPBleHNx2296bJIrWp8rKuXJDirQeDK8ObDts70k8GF482HbZ3piRW1T5WVVzkglWs8F9482HbZ3pJ4Lrx5sO2zvTYJFQqdTKoSkEq2HgsvHmo7bO9JPBXePNR9RnemwdqjPqKkSpC5L+fZpMTM2uoJGHU4b+gqbPBVeXNR9RnekngqvLmo+pH3ridNTi4yWUyanGpTkpR2aLbZLeyaMSROBafmDtDhsKx6grk0FvWzPxNsoLT5RnGMoRvGevuVzOitpIrxVK50LhUdBWbrafUpT/Qso1NrdKpHMtmQEg/z4rr92tpDGDrDGg9kKo3JoS4SNfaKUacQYM6kasR3K7BF9Nt50k5T6SO6qxnhI0VhWLEXRRkYtLSxcR5ilyNrFpYuyPLMqsWLEhZZtZVaWJxZZuqxYsSEmzFixYkPkxYsWJCyzFgWLEhk9xS0sWJjts3RaWLEjpGUWLFiQ5olYsWJHMja21YsTCR/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pic>
        <p:nvPicPr>
          <p:cNvPr id="14344" name="Picture 6" descr="http://www2.datasus.gov.br/DATASUS/imagens/CNS_CAPA.jpg"/>
          <p:cNvPicPr>
            <a:picLocks noChangeAspect="1" noChangeArrowheads="1"/>
          </p:cNvPicPr>
          <p:nvPr/>
        </p:nvPicPr>
        <p:blipFill>
          <a:blip r:embed="rId3"/>
          <a:srcRect/>
          <a:stretch>
            <a:fillRect/>
          </a:stretch>
        </p:blipFill>
        <p:spPr bwMode="auto">
          <a:xfrm>
            <a:off x="4929188" y="214313"/>
            <a:ext cx="2647950" cy="1752600"/>
          </a:xfrm>
          <a:prstGeom prst="rect">
            <a:avLst/>
          </a:prstGeom>
          <a:noFill/>
          <a:ln w="9525">
            <a:noFill/>
            <a:miter lim="800000"/>
            <a:headEnd/>
            <a:tailEnd/>
          </a:ln>
        </p:spPr>
      </p:pic>
      <p:sp>
        <p:nvSpPr>
          <p:cNvPr id="9" name="CaixaDeTexto 8"/>
          <p:cNvSpPr txBox="1"/>
          <p:nvPr/>
        </p:nvSpPr>
        <p:spPr>
          <a:xfrm>
            <a:off x="944880" y="271194"/>
            <a:ext cx="1903085"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marL="0" indent="0" algn="l">
              <a:buNone/>
            </a:pPr>
            <a:r>
              <a:rPr lang="pt-BR" sz="3600" b="1" dirty="0" smtClean="0">
                <a:solidFill>
                  <a:schemeClr val="accent3">
                    <a:lumMod val="50000"/>
                  </a:schemeClr>
                </a:solidFill>
                <a:latin typeface="Myriad Pro"/>
                <a:cs typeface="Myriad Pro"/>
              </a:rPr>
              <a:t>BRASIL</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ute"/>
          <p:cNvPicPr>
            <a:picLocks noChangeAspect="1" noChangeArrowheads="1"/>
          </p:cNvPicPr>
          <p:nvPr/>
        </p:nvPicPr>
        <p:blipFill>
          <a:blip r:embed="rId3"/>
          <a:srcRect/>
          <a:stretch>
            <a:fillRect/>
          </a:stretch>
        </p:blipFill>
        <p:spPr bwMode="auto">
          <a:xfrm>
            <a:off x="1219200" y="5257800"/>
            <a:ext cx="2376488" cy="579438"/>
          </a:xfrm>
          <a:prstGeom prst="rect">
            <a:avLst/>
          </a:prstGeom>
          <a:noFill/>
          <a:ln w="9525">
            <a:noFill/>
            <a:miter lim="800000"/>
            <a:headEnd/>
            <a:tailEnd/>
          </a:ln>
        </p:spPr>
      </p:pic>
      <p:pic>
        <p:nvPicPr>
          <p:cNvPr id="15363" name="Picture 14"/>
          <p:cNvPicPr>
            <a:picLocks noChangeAspect="1" noChangeArrowheads="1"/>
          </p:cNvPicPr>
          <p:nvPr/>
        </p:nvPicPr>
        <p:blipFill>
          <a:blip r:embed="rId4"/>
          <a:srcRect/>
          <a:stretch>
            <a:fillRect/>
          </a:stretch>
        </p:blipFill>
        <p:spPr bwMode="auto">
          <a:xfrm>
            <a:off x="6934200" y="1066800"/>
            <a:ext cx="1603375" cy="1571625"/>
          </a:xfrm>
          <a:prstGeom prst="rect">
            <a:avLst/>
          </a:prstGeom>
          <a:noFill/>
          <a:ln w="9525">
            <a:noFill/>
            <a:miter lim="800000"/>
            <a:headEnd/>
            <a:tailEnd/>
          </a:ln>
        </p:spPr>
      </p:pic>
      <p:sp>
        <p:nvSpPr>
          <p:cNvPr id="41985" name="Rectangle 1"/>
          <p:cNvSpPr>
            <a:spLocks noChangeArrowheads="1"/>
          </p:cNvSpPr>
          <p:nvPr/>
        </p:nvSpPr>
        <p:spPr bwMode="auto">
          <a:xfrm>
            <a:off x="381000" y="1200150"/>
            <a:ext cx="6248400" cy="923330"/>
          </a:xfrm>
          <a:prstGeom prst="rect">
            <a:avLst/>
          </a:prstGeom>
          <a:noFill/>
          <a:ln w="9525">
            <a:noFill/>
            <a:miter lim="800000"/>
            <a:headEnd/>
            <a:tailEnd/>
          </a:ln>
          <a:effectLst/>
        </p:spPr>
        <p:txBody>
          <a:bodyPr anchor="ctr">
            <a:spAutoFit/>
          </a:bodyPr>
          <a:lstStyle/>
          <a:p>
            <a:pPr algn="r" eaLnBrk="0" hangingPunct="0">
              <a:defRPr/>
            </a:pPr>
            <a:r>
              <a:rPr lang="en-US" dirty="0">
                <a:solidFill>
                  <a:schemeClr val="accent3">
                    <a:lumMod val="50000"/>
                  </a:schemeClr>
                </a:solidFill>
                <a:latin typeface="+mn-lt"/>
                <a:ea typeface="Times New Roman" pitchFamily="18" charset="0"/>
                <a:cs typeface="Tahoma" pitchFamily="34" charset="0"/>
              </a:rPr>
              <a:t>The National </a:t>
            </a:r>
            <a:r>
              <a:rPr lang="en-US" dirty="0" err="1" smtClean="0">
                <a:solidFill>
                  <a:schemeClr val="accent3">
                    <a:lumMod val="50000"/>
                  </a:schemeClr>
                </a:solidFill>
                <a:latin typeface="+mn-lt"/>
                <a:ea typeface="Times New Roman" pitchFamily="18" charset="0"/>
                <a:cs typeface="Tahoma" pitchFamily="34" charset="0"/>
              </a:rPr>
              <a:t>eHealth</a:t>
            </a:r>
            <a:r>
              <a:rPr lang="en-US" dirty="0" smtClean="0">
                <a:solidFill>
                  <a:schemeClr val="accent3">
                    <a:lumMod val="50000"/>
                  </a:schemeClr>
                </a:solidFill>
                <a:latin typeface="+mn-lt"/>
                <a:ea typeface="Times New Roman" pitchFamily="18" charset="0"/>
                <a:cs typeface="Tahoma" pitchFamily="34" charset="0"/>
              </a:rPr>
              <a:t>, </a:t>
            </a:r>
            <a:r>
              <a:rPr lang="pt-BR" dirty="0">
                <a:solidFill>
                  <a:schemeClr val="accent3">
                    <a:lumMod val="50000"/>
                  </a:schemeClr>
                </a:solidFill>
                <a:latin typeface="+mn-lt"/>
                <a:ea typeface="Times New Roman" pitchFamily="18" charset="0"/>
                <a:cs typeface="Tahoma" pitchFamily="34" charset="0"/>
              </a:rPr>
              <a:t>r</a:t>
            </a:r>
            <a:r>
              <a:rPr lang="pt-BR" dirty="0">
                <a:solidFill>
                  <a:schemeClr val="accent3">
                    <a:lumMod val="50000"/>
                  </a:schemeClr>
                </a:solidFill>
                <a:latin typeface="+mn-lt"/>
              </a:rPr>
              <a:t>emote assistance and permanent </a:t>
            </a:r>
            <a:r>
              <a:rPr lang="pt-BR" dirty="0" err="1">
                <a:solidFill>
                  <a:schemeClr val="accent3">
                    <a:lumMod val="50000"/>
                  </a:schemeClr>
                </a:solidFill>
                <a:latin typeface="+mn-lt"/>
              </a:rPr>
              <a:t>education</a:t>
            </a:r>
            <a:r>
              <a:rPr lang="pt-BR" dirty="0" smtClean="0">
                <a:solidFill>
                  <a:schemeClr val="accent3">
                    <a:lumMod val="50000"/>
                  </a:schemeClr>
                </a:solidFill>
                <a:latin typeface="+mn-lt"/>
              </a:rPr>
              <a:t>,</a:t>
            </a:r>
            <a:r>
              <a:rPr lang="en-US" dirty="0" smtClean="0">
                <a:solidFill>
                  <a:schemeClr val="accent3">
                    <a:lumMod val="50000"/>
                  </a:schemeClr>
                </a:solidFill>
                <a:latin typeface="+mn-lt"/>
                <a:ea typeface="Times New Roman" pitchFamily="18" charset="0"/>
                <a:cs typeface="Tahoma" pitchFamily="34" charset="0"/>
              </a:rPr>
              <a:t>.</a:t>
            </a:r>
            <a:endParaRPr lang="en-US" dirty="0">
              <a:solidFill>
                <a:schemeClr val="accent3">
                  <a:lumMod val="50000"/>
                </a:schemeClr>
              </a:solidFill>
              <a:latin typeface="+mn-lt"/>
              <a:ea typeface="Times New Roman" pitchFamily="18" charset="0"/>
              <a:cs typeface="Tahoma" pitchFamily="34" charset="0"/>
            </a:endParaRPr>
          </a:p>
          <a:p>
            <a:pPr algn="r" eaLnBrk="0" hangingPunct="0">
              <a:defRPr/>
            </a:pPr>
            <a:r>
              <a:rPr lang="en-US" dirty="0">
                <a:solidFill>
                  <a:srgbClr val="FF0000"/>
                </a:solidFill>
                <a:latin typeface="+mn-lt"/>
                <a:cs typeface="Tahoma" pitchFamily="34" charset="0"/>
                <a:hlinkClick r:id="rId5"/>
              </a:rPr>
              <a:t>http://www.telessaudebrasil.org.br</a:t>
            </a:r>
            <a:r>
              <a:rPr lang="en-US" dirty="0">
                <a:solidFill>
                  <a:srgbClr val="FF0000"/>
                </a:solidFill>
                <a:latin typeface="+mn-lt"/>
                <a:cs typeface="Tahoma" pitchFamily="34" charset="0"/>
              </a:rPr>
              <a:t> </a:t>
            </a:r>
            <a:endParaRPr lang="pt-BR" dirty="0">
              <a:solidFill>
                <a:srgbClr val="FF0000"/>
              </a:solidFill>
              <a:latin typeface="+mn-lt"/>
            </a:endParaRPr>
          </a:p>
        </p:txBody>
      </p:sp>
      <p:sp>
        <p:nvSpPr>
          <p:cNvPr id="41986" name="Rectangle 2"/>
          <p:cNvSpPr>
            <a:spLocks noChangeArrowheads="1"/>
          </p:cNvSpPr>
          <p:nvPr/>
        </p:nvSpPr>
        <p:spPr bwMode="auto">
          <a:xfrm>
            <a:off x="3810000" y="4638675"/>
            <a:ext cx="5181600" cy="923330"/>
          </a:xfrm>
          <a:prstGeom prst="rect">
            <a:avLst/>
          </a:prstGeom>
          <a:noFill/>
          <a:ln w="9525">
            <a:noFill/>
            <a:miter lim="800000"/>
            <a:headEnd/>
            <a:tailEnd/>
          </a:ln>
          <a:effectLst/>
        </p:spPr>
        <p:txBody>
          <a:bodyPr anchor="ctr">
            <a:spAutoFit/>
          </a:bodyPr>
          <a:lstStyle/>
          <a:p>
            <a:pPr>
              <a:defRPr/>
            </a:pPr>
            <a:r>
              <a:rPr lang="en-US" dirty="0">
                <a:latin typeface="+mn-lt"/>
                <a:ea typeface="Times New Roman" pitchFamily="18" charset="0"/>
                <a:cs typeface="Tahoma" pitchFamily="34" charset="0"/>
              </a:rPr>
              <a:t>The Telemedicine University Network, </a:t>
            </a:r>
            <a:r>
              <a:rPr lang="pt-BR" dirty="0" err="1">
                <a:latin typeface="+mn-lt"/>
              </a:rPr>
              <a:t>and</a:t>
            </a:r>
            <a:r>
              <a:rPr lang="pt-BR" dirty="0">
                <a:latin typeface="+mn-lt"/>
              </a:rPr>
              <a:t> </a:t>
            </a:r>
            <a:r>
              <a:rPr lang="pt-BR" dirty="0">
                <a:solidFill>
                  <a:schemeClr val="accent2">
                    <a:lumMod val="75000"/>
                  </a:schemeClr>
                </a:solidFill>
                <a:latin typeface="+mn-lt"/>
              </a:rPr>
              <a:t>R</a:t>
            </a:r>
            <a:r>
              <a:rPr lang="en-US" dirty="0">
                <a:solidFill>
                  <a:schemeClr val="accent2">
                    <a:lumMod val="75000"/>
                  </a:schemeClr>
                </a:solidFill>
                <a:latin typeface="+mn-lt"/>
                <a:ea typeface="Times New Roman" pitchFamily="18" charset="0"/>
                <a:cs typeface="Tahoma" pitchFamily="34" charset="0"/>
              </a:rPr>
              <a:t>UTE, </a:t>
            </a:r>
          </a:p>
          <a:p>
            <a:pPr>
              <a:defRPr/>
            </a:pPr>
            <a:r>
              <a:rPr lang="en-US" dirty="0" smtClean="0">
                <a:solidFill>
                  <a:schemeClr val="accent2">
                    <a:lumMod val="75000"/>
                  </a:schemeClr>
                </a:solidFill>
                <a:latin typeface="+mn-lt"/>
                <a:ea typeface="Times New Roman" pitchFamily="18" charset="0"/>
                <a:cs typeface="Tahoma" pitchFamily="34" charset="0"/>
              </a:rPr>
              <a:t>Connecting  </a:t>
            </a:r>
            <a:r>
              <a:rPr lang="en-US" dirty="0">
                <a:solidFill>
                  <a:schemeClr val="accent2">
                    <a:lumMod val="75000"/>
                  </a:schemeClr>
                </a:solidFill>
                <a:latin typeface="+mn-lt"/>
                <a:ea typeface="Times New Roman" pitchFamily="18" charset="0"/>
                <a:cs typeface="Tahoma" pitchFamily="34" charset="0"/>
              </a:rPr>
              <a:t>University Hospitals, </a:t>
            </a:r>
            <a:r>
              <a:rPr lang="pt-BR" dirty="0" err="1">
                <a:solidFill>
                  <a:schemeClr val="accent2">
                    <a:lumMod val="75000"/>
                  </a:schemeClr>
                </a:solidFill>
                <a:latin typeface="+mn-lt"/>
                <a:ea typeface="Times New Roman" pitchFamily="18" charset="0"/>
                <a:cs typeface="Tahoma" pitchFamily="34" charset="0"/>
              </a:rPr>
              <a:t>c</a:t>
            </a:r>
            <a:r>
              <a:rPr lang="pt-BR" dirty="0" err="1">
                <a:solidFill>
                  <a:schemeClr val="accent2">
                    <a:lumMod val="75000"/>
                  </a:schemeClr>
                </a:solidFill>
                <a:latin typeface="+mn-lt"/>
              </a:rPr>
              <a:t>ollaborative</a:t>
            </a:r>
            <a:r>
              <a:rPr lang="pt-BR" dirty="0">
                <a:solidFill>
                  <a:schemeClr val="accent2">
                    <a:lumMod val="75000"/>
                  </a:schemeClr>
                </a:solidFill>
                <a:latin typeface="+mn-lt"/>
              </a:rPr>
              <a:t>  </a:t>
            </a:r>
            <a:r>
              <a:rPr lang="pt-BR" dirty="0" err="1">
                <a:solidFill>
                  <a:schemeClr val="accent2">
                    <a:lumMod val="75000"/>
                  </a:schemeClr>
                </a:solidFill>
                <a:latin typeface="+mn-lt"/>
              </a:rPr>
              <a:t>research</a:t>
            </a:r>
            <a:r>
              <a:rPr lang="pt-BR" dirty="0">
                <a:solidFill>
                  <a:schemeClr val="accent2">
                    <a:lumMod val="75000"/>
                  </a:schemeClr>
                </a:solidFill>
                <a:latin typeface="+mn-lt"/>
              </a:rPr>
              <a:t>  in </a:t>
            </a:r>
            <a:r>
              <a:rPr lang="pt-BR" dirty="0" err="1">
                <a:solidFill>
                  <a:schemeClr val="accent2">
                    <a:lumMod val="75000"/>
                  </a:schemeClr>
                </a:solidFill>
                <a:latin typeface="+mn-lt"/>
              </a:rPr>
              <a:t>all</a:t>
            </a:r>
            <a:r>
              <a:rPr lang="en-US" dirty="0">
                <a:latin typeface="+mn-lt"/>
                <a:ea typeface="Times New Roman" pitchFamily="18" charset="0"/>
                <a:cs typeface="Tahoma" pitchFamily="34" charset="0"/>
              </a:rPr>
              <a:t> </a:t>
            </a:r>
            <a:r>
              <a:rPr lang="en-US" dirty="0">
                <a:solidFill>
                  <a:schemeClr val="accent2">
                    <a:lumMod val="75000"/>
                  </a:schemeClr>
                </a:solidFill>
                <a:latin typeface="+mn-lt"/>
                <a:ea typeface="Times New Roman" pitchFamily="18" charset="0"/>
                <a:cs typeface="Tahoma" pitchFamily="34" charset="0"/>
              </a:rPr>
              <a:t>federal states. </a:t>
            </a:r>
            <a:r>
              <a:rPr lang="en-US" dirty="0">
                <a:solidFill>
                  <a:schemeClr val="accent2">
                    <a:lumMod val="75000"/>
                  </a:schemeClr>
                </a:solidFill>
                <a:latin typeface="+mn-lt"/>
                <a:ea typeface="Times New Roman" pitchFamily="18" charset="0"/>
                <a:cs typeface="Tahoma" pitchFamily="34" charset="0"/>
                <a:hlinkClick r:id="rId6"/>
              </a:rPr>
              <a:t>http://rute.rnp.br</a:t>
            </a:r>
            <a:r>
              <a:rPr lang="en-US" dirty="0">
                <a:solidFill>
                  <a:schemeClr val="accent2">
                    <a:lumMod val="75000"/>
                  </a:schemeClr>
                </a:solidFill>
                <a:latin typeface="+mn-lt"/>
                <a:ea typeface="Times New Roman" pitchFamily="18" charset="0"/>
                <a:cs typeface="Tahoma" pitchFamily="34" charset="0"/>
              </a:rPr>
              <a:t> </a:t>
            </a:r>
            <a:endParaRPr lang="es-ES" dirty="0">
              <a:solidFill>
                <a:schemeClr val="accent2">
                  <a:lumMod val="75000"/>
                </a:schemeClr>
              </a:solidFill>
              <a:latin typeface="+mn-lt"/>
            </a:endParaRPr>
          </a:p>
        </p:txBody>
      </p:sp>
      <p:pic>
        <p:nvPicPr>
          <p:cNvPr id="15366" name="Picture 4" descr="rnp_logo_RGB"/>
          <p:cNvPicPr>
            <a:picLocks noChangeAspect="1" noChangeArrowheads="1"/>
          </p:cNvPicPr>
          <p:nvPr/>
        </p:nvPicPr>
        <p:blipFill>
          <a:blip r:embed="rId7"/>
          <a:srcRect/>
          <a:stretch>
            <a:fillRect/>
          </a:stretch>
        </p:blipFill>
        <p:spPr bwMode="auto">
          <a:xfrm>
            <a:off x="152400" y="5257800"/>
            <a:ext cx="1087438" cy="571500"/>
          </a:xfrm>
          <a:prstGeom prst="rect">
            <a:avLst/>
          </a:prstGeom>
          <a:noFill/>
          <a:ln w="9525">
            <a:noFill/>
            <a:miter lim="800000"/>
            <a:headEnd/>
            <a:tailEnd/>
          </a:ln>
        </p:spPr>
      </p:pic>
      <p:sp>
        <p:nvSpPr>
          <p:cNvPr id="9" name="Title 1"/>
          <p:cNvSpPr txBox="1">
            <a:spLocks/>
          </p:cNvSpPr>
          <p:nvPr/>
        </p:nvSpPr>
        <p:spPr>
          <a:xfrm>
            <a:off x="246856" y="260350"/>
            <a:ext cx="6697663" cy="765175"/>
          </a:xfrm>
          <a:prstGeom prst="rect">
            <a:avLst/>
          </a:prstGeom>
        </p:spPr>
        <p:txBody>
          <a:bodyPr/>
          <a:lstStyle/>
          <a:p>
            <a:pPr algn="ctr">
              <a:defRPr/>
            </a:pPr>
            <a:r>
              <a:rPr lang="en-US" sz="2800" b="1" kern="0" dirty="0">
                <a:solidFill>
                  <a:srgbClr val="C00000"/>
                </a:solidFill>
                <a:latin typeface="+mj-lt"/>
                <a:ea typeface="+mj-ea"/>
                <a:cs typeface="+mj-cs"/>
              </a:rPr>
              <a:t>e-Health </a:t>
            </a:r>
            <a:r>
              <a:rPr lang="en-US" sz="2800" b="1" kern="0" dirty="0" smtClean="0">
                <a:solidFill>
                  <a:srgbClr val="C00000"/>
                </a:solidFill>
                <a:latin typeface="+mj-lt"/>
                <a:ea typeface="+mj-ea"/>
                <a:cs typeface="+mj-cs"/>
              </a:rPr>
              <a:t>Brazilian Strategy</a:t>
            </a:r>
            <a:endParaRPr lang="en-US" sz="2800" b="1" kern="0" dirty="0">
              <a:solidFill>
                <a:srgbClr val="C00000"/>
              </a:solidFill>
              <a:latin typeface="+mj-lt"/>
              <a:ea typeface="+mj-ea"/>
              <a:cs typeface="+mj-cs"/>
            </a:endParaRPr>
          </a:p>
          <a:p>
            <a:pPr algn="ctr">
              <a:defRPr/>
            </a:pPr>
            <a:r>
              <a:rPr lang="en-US" sz="2400" b="1" kern="0" dirty="0" err="1">
                <a:solidFill>
                  <a:srgbClr val="C00000"/>
                </a:solidFill>
                <a:latin typeface="+mj-lt"/>
                <a:ea typeface="+mj-ea"/>
                <a:cs typeface="+mj-cs"/>
              </a:rPr>
              <a:t>Atenção</a:t>
            </a:r>
            <a:r>
              <a:rPr lang="en-US" sz="2400" b="1" kern="0" dirty="0">
                <a:solidFill>
                  <a:srgbClr val="C00000"/>
                </a:solidFill>
                <a:latin typeface="+mj-lt"/>
                <a:ea typeface="+mj-ea"/>
                <a:cs typeface="+mj-cs"/>
              </a:rPr>
              <a:t> à </a:t>
            </a:r>
            <a:r>
              <a:rPr lang="en-US" sz="2400" b="1" kern="0" dirty="0" err="1">
                <a:solidFill>
                  <a:srgbClr val="C00000"/>
                </a:solidFill>
                <a:latin typeface="+mj-lt"/>
                <a:ea typeface="+mj-ea"/>
                <a:cs typeface="+mj-cs"/>
              </a:rPr>
              <a:t>Saúde</a:t>
            </a:r>
            <a:r>
              <a:rPr lang="en-US" sz="2400" b="1" kern="0" dirty="0">
                <a:solidFill>
                  <a:srgbClr val="C00000"/>
                </a:solidFill>
                <a:latin typeface="+mj-lt"/>
                <a:ea typeface="+mj-ea"/>
                <a:cs typeface="+mj-cs"/>
              </a:rPr>
              <a:t>, </a:t>
            </a:r>
            <a:r>
              <a:rPr lang="en-US" sz="2400" b="1" kern="0" dirty="0" err="1">
                <a:solidFill>
                  <a:srgbClr val="C00000"/>
                </a:solidFill>
                <a:latin typeface="+mj-lt"/>
                <a:ea typeface="+mj-ea"/>
                <a:cs typeface="+mj-cs"/>
              </a:rPr>
              <a:t>Educação</a:t>
            </a:r>
            <a:r>
              <a:rPr lang="en-US" sz="2400" b="1" kern="0" dirty="0">
                <a:solidFill>
                  <a:srgbClr val="C00000"/>
                </a:solidFill>
                <a:latin typeface="+mj-lt"/>
                <a:ea typeface="+mj-ea"/>
                <a:cs typeface="+mj-cs"/>
              </a:rPr>
              <a:t> e </a:t>
            </a:r>
            <a:r>
              <a:rPr lang="en-US" sz="2400" b="1" kern="0" dirty="0" err="1">
                <a:solidFill>
                  <a:srgbClr val="C00000"/>
                </a:solidFill>
                <a:latin typeface="+mj-lt"/>
                <a:ea typeface="+mj-ea"/>
                <a:cs typeface="+mj-cs"/>
              </a:rPr>
              <a:t>Pesquisa</a:t>
            </a:r>
            <a:endParaRPr lang="en-US" sz="2400" b="1" kern="0" dirty="0">
              <a:solidFill>
                <a:srgbClr val="C00000"/>
              </a:solidFill>
              <a:latin typeface="+mj-lt"/>
              <a:ea typeface="+mj-ea"/>
              <a:cs typeface="+mj-cs"/>
            </a:endParaRPr>
          </a:p>
        </p:txBody>
      </p:sp>
      <p:sp>
        <p:nvSpPr>
          <p:cNvPr id="28682" name="TextBox 44"/>
          <p:cNvSpPr txBox="1">
            <a:spLocks noChangeArrowheads="1"/>
          </p:cNvSpPr>
          <p:nvPr/>
        </p:nvSpPr>
        <p:spPr bwMode="auto">
          <a:xfrm>
            <a:off x="4038600" y="2971800"/>
            <a:ext cx="5105400" cy="1809750"/>
          </a:xfrm>
          <a:prstGeom prst="rect">
            <a:avLst/>
          </a:prstGeom>
          <a:noFill/>
          <a:ln w="9525">
            <a:noFill/>
            <a:miter lim="800000"/>
            <a:headEnd/>
            <a:tailEnd/>
          </a:ln>
        </p:spPr>
        <p:txBody>
          <a:bodyPr>
            <a:spAutoFit/>
          </a:bodyPr>
          <a:lstStyle/>
          <a:p>
            <a:pPr>
              <a:defRPr/>
            </a:pPr>
            <a:r>
              <a:rPr lang="en-US" dirty="0">
                <a:solidFill>
                  <a:schemeClr val="accent1">
                    <a:lumMod val="75000"/>
                  </a:schemeClr>
                </a:solidFill>
                <a:latin typeface="Arial" charset="0"/>
              </a:rPr>
              <a:t>Open University of the Brazilian Unified Health System – provides in service training for thousands of health care providers.</a:t>
            </a:r>
          </a:p>
          <a:p>
            <a:pPr>
              <a:defRPr/>
            </a:pPr>
            <a:r>
              <a:rPr lang="en-US" dirty="0">
                <a:latin typeface="Arial" charset="0"/>
                <a:hlinkClick r:id="rId8"/>
              </a:rPr>
              <a:t>http://www.universidadeabertadosus.org.br</a:t>
            </a:r>
            <a:endParaRPr lang="en-US" dirty="0">
              <a:latin typeface="Arial" charset="0"/>
            </a:endParaRPr>
          </a:p>
          <a:p>
            <a:pPr>
              <a:defRPr/>
            </a:pPr>
            <a:endParaRPr lang="en-US" dirty="0">
              <a:solidFill>
                <a:schemeClr val="accent1">
                  <a:lumMod val="75000"/>
                </a:schemeClr>
              </a:solidFill>
              <a:latin typeface="Arial" charset="0"/>
            </a:endParaRPr>
          </a:p>
        </p:txBody>
      </p:sp>
      <p:pic>
        <p:nvPicPr>
          <p:cNvPr id="15370" name="Picture 2" descr="imagem de webmaster"/>
          <p:cNvPicPr>
            <a:picLocks noChangeAspect="1" noChangeArrowheads="1"/>
          </p:cNvPicPr>
          <p:nvPr/>
        </p:nvPicPr>
        <p:blipFill>
          <a:blip r:embed="rId9"/>
          <a:srcRect/>
          <a:stretch>
            <a:fillRect/>
          </a:stretch>
        </p:blipFill>
        <p:spPr bwMode="auto">
          <a:xfrm>
            <a:off x="571500" y="3071813"/>
            <a:ext cx="2838450" cy="76676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3713" y="274638"/>
            <a:ext cx="6923087" cy="1143000"/>
          </a:xfrm>
        </p:spPr>
        <p:style>
          <a:lnRef idx="1">
            <a:schemeClr val="accent2"/>
          </a:lnRef>
          <a:fillRef idx="2">
            <a:schemeClr val="accent2"/>
          </a:fillRef>
          <a:effectRef idx="1">
            <a:schemeClr val="accent2"/>
          </a:effectRef>
          <a:fontRef idx="minor">
            <a:schemeClr val="dk1"/>
          </a:fontRef>
        </p:style>
        <p:txBody>
          <a:bodyPr/>
          <a:lstStyle/>
          <a:p>
            <a:pPr>
              <a:defRPr/>
            </a:pPr>
            <a:r>
              <a:rPr lang="pt-BR" sz="3200" dirty="0" smtClean="0"/>
              <a:t>Três períodos evolutivos, acompanhados por diferente normatização:</a:t>
            </a:r>
            <a:endParaRPr lang="pt-BR" sz="3200" dirty="0"/>
          </a:p>
        </p:txBody>
      </p:sp>
      <p:sp>
        <p:nvSpPr>
          <p:cNvPr id="3" name="Espaço Reservado para Conteúdo 2"/>
          <p:cNvSpPr>
            <a:spLocks noGrp="1"/>
          </p:cNvSpPr>
          <p:nvPr>
            <p:ph idx="1"/>
          </p:nvPr>
        </p:nvSpPr>
        <p:spPr>
          <a:xfrm>
            <a:off x="1763713" y="1517650"/>
            <a:ext cx="6923087" cy="4525963"/>
          </a:xfrm>
        </p:spPr>
        <p:style>
          <a:lnRef idx="2">
            <a:schemeClr val="accent2">
              <a:shade val="50000"/>
            </a:schemeClr>
          </a:lnRef>
          <a:fillRef idx="1">
            <a:schemeClr val="accent2"/>
          </a:fillRef>
          <a:effectRef idx="0">
            <a:schemeClr val="accent2"/>
          </a:effectRef>
          <a:fontRef idx="minor">
            <a:schemeClr val="lt1"/>
          </a:fontRef>
        </p:style>
        <p:txBody>
          <a:bodyPr/>
          <a:lstStyle/>
          <a:p>
            <a:pPr>
              <a:defRPr/>
            </a:pPr>
            <a:r>
              <a:rPr lang="pt-BR" sz="2000" b="1" dirty="0" smtClean="0"/>
              <a:t>Portaria MS n .35/2007</a:t>
            </a:r>
            <a:r>
              <a:rPr lang="pt-BR" sz="2000" dirty="0" smtClean="0"/>
              <a:t>: estabelece o Projeto Piloto, com critérios de implementação do programa preferencialmente em áreas remotas, selecionadas nas 5 regiões do país. </a:t>
            </a:r>
          </a:p>
          <a:p>
            <a:pPr>
              <a:defRPr/>
            </a:pPr>
            <a:endParaRPr lang="pt-BR" sz="2000" dirty="0" smtClean="0"/>
          </a:p>
          <a:p>
            <a:pPr>
              <a:defRPr/>
            </a:pPr>
            <a:r>
              <a:rPr lang="pt-BR" sz="2000" b="1" dirty="0" smtClean="0"/>
              <a:t>Portaria MS n. 402/2010: </a:t>
            </a:r>
            <a:r>
              <a:rPr lang="pt-BR" sz="2000" dirty="0" smtClean="0"/>
              <a:t>Institui o Programa Nacional de </a:t>
            </a:r>
            <a:r>
              <a:rPr lang="pt-BR" sz="2000" dirty="0" err="1" smtClean="0"/>
              <a:t>Telessaúde</a:t>
            </a:r>
            <a:r>
              <a:rPr lang="pt-BR" sz="2000" dirty="0" smtClean="0"/>
              <a:t> e sua estrutura nos estados. </a:t>
            </a:r>
          </a:p>
          <a:p>
            <a:pPr>
              <a:defRPr/>
            </a:pPr>
            <a:endParaRPr lang="pt-BR" sz="2000" dirty="0" smtClean="0"/>
          </a:p>
          <a:p>
            <a:pPr>
              <a:defRPr/>
            </a:pPr>
            <a:r>
              <a:rPr lang="pt-BR" sz="2000" b="1" dirty="0" smtClean="0"/>
              <a:t>Portaria MS n. 2546/2011: </a:t>
            </a:r>
            <a:r>
              <a:rPr lang="pt-BR" sz="2000" dirty="0" smtClean="0"/>
              <a:t>conceito de </a:t>
            </a:r>
            <a:r>
              <a:rPr lang="pt-BR" sz="2000" dirty="0" err="1" smtClean="0"/>
              <a:t>teleconsultoria</a:t>
            </a:r>
            <a:r>
              <a:rPr lang="pt-BR" sz="2000" dirty="0" smtClean="0"/>
              <a:t> e da Segunda Opinião Formativa, incorporação da </a:t>
            </a:r>
            <a:r>
              <a:rPr lang="pt-BR" sz="2000" dirty="0" err="1" smtClean="0"/>
              <a:t>telessaúde</a:t>
            </a:r>
            <a:r>
              <a:rPr lang="pt-BR" sz="2000" dirty="0" smtClean="0"/>
              <a:t> na lista de serviços do SUS e expansão do </a:t>
            </a:r>
            <a:r>
              <a:rPr lang="pt-BR" sz="2000" dirty="0" err="1" smtClean="0"/>
              <a:t>Telessaúde</a:t>
            </a:r>
            <a:r>
              <a:rPr lang="pt-BR" sz="2000" dirty="0" smtClean="0"/>
              <a:t> para os demais níveis de atenção, na perspectiva de fortalecimento da rede – Programa </a:t>
            </a:r>
            <a:r>
              <a:rPr lang="pt-BR" sz="2000" dirty="0" err="1" smtClean="0"/>
              <a:t>Telessaúde</a:t>
            </a:r>
            <a:r>
              <a:rPr lang="pt-BR" sz="2000" dirty="0" smtClean="0"/>
              <a:t> Brasil Redes. </a:t>
            </a:r>
          </a:p>
          <a:p>
            <a:pPr>
              <a:defRPr/>
            </a:pPr>
            <a:endParaRPr lang="pt-BR" sz="2000" dirty="0" smtClean="0"/>
          </a:p>
          <a:p>
            <a:pPr>
              <a:defRPr/>
            </a:pPr>
            <a:endParaRPr lang="pt-BR" dirty="0"/>
          </a:p>
        </p:txBody>
      </p:sp>
      <p:pic>
        <p:nvPicPr>
          <p:cNvPr id="4" name="Picture 14"/>
          <p:cNvPicPr>
            <a:picLocks noChangeAspect="1" noChangeArrowheads="1"/>
          </p:cNvPicPr>
          <p:nvPr/>
        </p:nvPicPr>
        <p:blipFill>
          <a:blip r:embed="rId2"/>
          <a:srcRect/>
          <a:stretch>
            <a:fillRect/>
          </a:stretch>
        </p:blipFill>
        <p:spPr bwMode="auto">
          <a:xfrm>
            <a:off x="160338" y="274638"/>
            <a:ext cx="1603375" cy="15716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500188" y="642938"/>
            <a:ext cx="6318250" cy="5238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pt-BR" sz="2800" b="1" dirty="0">
                <a:solidFill>
                  <a:srgbClr val="008000"/>
                </a:solidFill>
                <a:latin typeface="Arial" pitchFamily="34" charset="0"/>
                <a:cs typeface="Arial" pitchFamily="34" charset="0"/>
              </a:rPr>
              <a:t>Novo contexto Político-Institucional</a:t>
            </a:r>
          </a:p>
        </p:txBody>
      </p:sp>
      <p:sp>
        <p:nvSpPr>
          <p:cNvPr id="3" name="CaixaDeTexto 2"/>
          <p:cNvSpPr txBox="1"/>
          <p:nvPr/>
        </p:nvSpPr>
        <p:spPr>
          <a:xfrm>
            <a:off x="857250" y="2071688"/>
            <a:ext cx="7713663" cy="313848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just">
              <a:buFontTx/>
              <a:buAutoNum type="arabicPeriod"/>
              <a:defRPr/>
            </a:pPr>
            <a:r>
              <a:rPr lang="pt-BR" sz="2000" dirty="0"/>
              <a:t>Decreto Presidencial nº 7.508 / 2011 – regulamentação LOS</a:t>
            </a:r>
          </a:p>
          <a:p>
            <a:pPr marL="342900" indent="-342900" algn="just">
              <a:buFontTx/>
              <a:buAutoNum type="arabicPeriod"/>
              <a:defRPr/>
            </a:pPr>
            <a:endParaRPr lang="pt-BR" sz="2000" dirty="0"/>
          </a:p>
          <a:p>
            <a:pPr marL="342900" indent="-342900" algn="just">
              <a:buFontTx/>
              <a:buAutoNum type="arabicPeriod"/>
              <a:defRPr/>
            </a:pPr>
            <a:r>
              <a:rPr lang="pt-BR" sz="2000" dirty="0"/>
              <a:t>Portaria MS nº 4.279 / 2010 – Redes de Atenção à Saúde</a:t>
            </a:r>
          </a:p>
          <a:p>
            <a:pPr marL="342900" indent="-342900" algn="just">
              <a:buFontTx/>
              <a:buAutoNum type="arabicPeriod"/>
              <a:defRPr/>
            </a:pPr>
            <a:endParaRPr lang="pt-BR" sz="2000" dirty="0"/>
          </a:p>
          <a:p>
            <a:pPr marL="342900" indent="-342900" algn="just">
              <a:buFontTx/>
              <a:buAutoNum type="arabicPeriod"/>
              <a:defRPr/>
            </a:pPr>
            <a:r>
              <a:rPr lang="pt-BR" sz="2000" dirty="0"/>
              <a:t>Portaria MS nº Portaria nº 2.073 / 2011 - padrões de interoperabilidade e informação  em saúde para sistemas de informação em saúde no âmbito do Sistema Único de Saúde, nos níveis Municipal,  Distrital, Estadual e Federal, e para os sistemas privados e do setor de saúde suplementar</a:t>
            </a:r>
          </a:p>
          <a:p>
            <a:pPr marL="342900" indent="-342900">
              <a:buFontTx/>
              <a:buAutoNum type="arabicPeriod"/>
              <a:defRPr/>
            </a:pPr>
            <a:endParaRPr lang="pt-B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0" indent="0" algn="l">
          <a:buNone/>
          <a:defRPr sz="1600" dirty="0" smtClean="0">
            <a:solidFill>
              <a:srgbClr val="2A2A28"/>
            </a:solidFill>
            <a:latin typeface="Myriad Pro"/>
            <a:cs typeface="Myriad Pro"/>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395</TotalTime>
  <Words>1369</Words>
  <Application>Microsoft Office PowerPoint</Application>
  <PresentationFormat>Apresentação na tela (4:3)</PresentationFormat>
  <Paragraphs>108</Paragraphs>
  <Slides>26</Slides>
  <Notes>4</Notes>
  <HiddenSlides>0</HiddenSlides>
  <MMClips>0</MMClips>
  <ScaleCrop>false</ScaleCrop>
  <HeadingPairs>
    <vt:vector size="4" baseType="variant">
      <vt:variant>
        <vt:lpstr>Tema</vt:lpstr>
      </vt:variant>
      <vt:variant>
        <vt:i4>1</vt:i4>
      </vt:variant>
      <vt:variant>
        <vt:lpstr>Títulos de slides</vt:lpstr>
      </vt:variant>
      <vt:variant>
        <vt:i4>26</vt:i4>
      </vt:variant>
    </vt:vector>
  </HeadingPairs>
  <TitlesOfParts>
    <vt:vector size="27" baseType="lpstr">
      <vt:lpstr>Office Theme</vt:lpstr>
      <vt:lpstr>Slide 1</vt:lpstr>
      <vt:lpstr>Definição de Telemedicina e Telessaúde Prática de Saúde Digital</vt:lpstr>
      <vt:lpstr>Slide 3</vt:lpstr>
      <vt:lpstr>Slide 4</vt:lpstr>
      <vt:lpstr>Slide 5</vt:lpstr>
      <vt:lpstr>Slide 6</vt:lpstr>
      <vt:lpstr>Slide 7</vt:lpstr>
      <vt:lpstr>Três períodos evolutivos, acompanhados por diferente normatização:</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K360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consectetuer adipiscing elit.</dc:title>
  <dc:creator>Ronan Verling</dc:creator>
  <cp:lastModifiedBy>user</cp:lastModifiedBy>
  <cp:revision>56</cp:revision>
  <dcterms:created xsi:type="dcterms:W3CDTF">2013-08-06T19:40:36Z</dcterms:created>
  <dcterms:modified xsi:type="dcterms:W3CDTF">2014-09-03T11:59:42Z</dcterms:modified>
</cp:coreProperties>
</file>